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76" r:id="rId2"/>
    <p:sldId id="297" r:id="rId3"/>
    <p:sldId id="343" r:id="rId4"/>
    <p:sldId id="344" r:id="rId5"/>
    <p:sldId id="345" r:id="rId6"/>
    <p:sldId id="346" r:id="rId7"/>
    <p:sldId id="347" r:id="rId8"/>
    <p:sldId id="348" r:id="rId9"/>
    <p:sldId id="349" r:id="rId10"/>
    <p:sldId id="350" r:id="rId11"/>
    <p:sldId id="351" r:id="rId12"/>
    <p:sldId id="352" r:id="rId13"/>
    <p:sldId id="353" r:id="rId14"/>
    <p:sldId id="354" r:id="rId15"/>
    <p:sldId id="355" r:id="rId16"/>
    <p:sldId id="356" r:id="rId17"/>
    <p:sldId id="357" r:id="rId18"/>
    <p:sldId id="358" r:id="rId19"/>
    <p:sldId id="360" r:id="rId20"/>
    <p:sldId id="362" r:id="rId21"/>
    <p:sldId id="363" r:id="rId22"/>
    <p:sldId id="328" r:id="rId23"/>
    <p:sldId id="327" r:id="rId24"/>
    <p:sldId id="342" r:id="rId25"/>
    <p:sldId id="361" r:id="rId26"/>
    <p:sldId id="294" r:id="rId2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EA4"/>
    <a:srgbClr val="80BF44"/>
    <a:srgbClr val="0076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16DA210-FB5B-4158-B5E0-FEB733F419BA}" styleName="Светлый стиль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Светлый стиль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D7AC3CCA-C797-4891-BE02-D94E43425B78}" styleName="Средний стиль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25" d="100"/>
          <a:sy n="125" d="100"/>
        </p:scale>
        <p:origin x="30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99AB1AF-0AD9-4DFE-897D-EE72AAD05143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8560D911-8517-4B59-9427-6C545C3AC6F5}">
      <dgm:prSet phldrT="[Текст]"/>
      <dgm:spPr/>
      <dgm:t>
        <a:bodyPr/>
        <a:lstStyle/>
        <a:p>
          <a:r>
            <a:rPr lang="ru-RU" dirty="0"/>
            <a:t>Массивы</a:t>
          </a:r>
        </a:p>
      </dgm:t>
    </dgm:pt>
    <dgm:pt modelId="{E1143FF3-9FDD-4B22-A6D4-EFF1474934B7}" type="parTrans" cxnId="{C0E185E4-F5F8-46BD-9CF9-52D3D9AD101F}">
      <dgm:prSet/>
      <dgm:spPr/>
      <dgm:t>
        <a:bodyPr/>
        <a:lstStyle/>
        <a:p>
          <a:endParaRPr lang="ru-RU"/>
        </a:p>
      </dgm:t>
    </dgm:pt>
    <dgm:pt modelId="{D248F1CD-8535-45C2-96B8-580D83EFCF14}" type="sibTrans" cxnId="{C0E185E4-F5F8-46BD-9CF9-52D3D9AD101F}">
      <dgm:prSet/>
      <dgm:spPr/>
      <dgm:t>
        <a:bodyPr/>
        <a:lstStyle/>
        <a:p>
          <a:endParaRPr lang="ru-RU"/>
        </a:p>
      </dgm:t>
    </dgm:pt>
    <dgm:pt modelId="{39D2537B-0120-4CCD-A250-EBA7D8EC096F}">
      <dgm:prSet phldrT="[Текст]"/>
      <dgm:spPr/>
      <dgm:t>
        <a:bodyPr/>
        <a:lstStyle/>
        <a:p>
          <a:r>
            <a:rPr lang="ru-RU" dirty="0"/>
            <a:t>Статические</a:t>
          </a:r>
        </a:p>
      </dgm:t>
    </dgm:pt>
    <dgm:pt modelId="{9B20A6DD-31C4-4CD6-B7A1-D6BE82280AC6}" type="parTrans" cxnId="{5B8B0ED2-2B60-4B03-B24C-08CA83DE9237}">
      <dgm:prSet/>
      <dgm:spPr/>
      <dgm:t>
        <a:bodyPr/>
        <a:lstStyle/>
        <a:p>
          <a:endParaRPr lang="ru-RU"/>
        </a:p>
      </dgm:t>
    </dgm:pt>
    <dgm:pt modelId="{E8A6E01B-6C6E-47CC-9394-FD035C65215F}" type="sibTrans" cxnId="{5B8B0ED2-2B60-4B03-B24C-08CA83DE9237}">
      <dgm:prSet/>
      <dgm:spPr/>
      <dgm:t>
        <a:bodyPr/>
        <a:lstStyle/>
        <a:p>
          <a:endParaRPr lang="ru-RU"/>
        </a:p>
      </dgm:t>
    </dgm:pt>
    <dgm:pt modelId="{669EFD43-BE96-4C2B-875C-2DEB64B1AE7D}">
      <dgm:prSet phldrT="[Текст]"/>
      <dgm:spPr/>
      <dgm:t>
        <a:bodyPr/>
        <a:lstStyle/>
        <a:p>
          <a:r>
            <a:rPr lang="ru-RU" dirty="0"/>
            <a:t>Динамические</a:t>
          </a:r>
        </a:p>
      </dgm:t>
    </dgm:pt>
    <dgm:pt modelId="{DA6638AD-3524-46B7-BC92-0C6D1F478FF7}" type="parTrans" cxnId="{BEAF6F14-CC6E-4D10-8263-503B824FF52B}">
      <dgm:prSet/>
      <dgm:spPr/>
      <dgm:t>
        <a:bodyPr/>
        <a:lstStyle/>
        <a:p>
          <a:endParaRPr lang="ru-RU"/>
        </a:p>
      </dgm:t>
    </dgm:pt>
    <dgm:pt modelId="{85A946F1-B139-4D71-BADA-7EF234E2EB1E}" type="sibTrans" cxnId="{BEAF6F14-CC6E-4D10-8263-503B824FF52B}">
      <dgm:prSet/>
      <dgm:spPr/>
      <dgm:t>
        <a:bodyPr/>
        <a:lstStyle/>
        <a:p>
          <a:endParaRPr lang="ru-RU"/>
        </a:p>
      </dgm:t>
    </dgm:pt>
    <dgm:pt modelId="{EBA75F35-F1C8-45DB-B748-D517E52B8673}" type="pres">
      <dgm:prSet presAssocID="{E99AB1AF-0AD9-4DFE-897D-EE72AAD05143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6F470149-177B-4BE5-8418-C8D22DA5159F}" type="pres">
      <dgm:prSet presAssocID="{8560D911-8517-4B59-9427-6C545C3AC6F5}" presName="hierRoot1" presStyleCnt="0">
        <dgm:presLayoutVars>
          <dgm:hierBranch val="init"/>
        </dgm:presLayoutVars>
      </dgm:prSet>
      <dgm:spPr/>
    </dgm:pt>
    <dgm:pt modelId="{61815401-37A6-4990-A488-5AC448710ABB}" type="pres">
      <dgm:prSet presAssocID="{8560D911-8517-4B59-9427-6C545C3AC6F5}" presName="rootComposite1" presStyleCnt="0"/>
      <dgm:spPr/>
    </dgm:pt>
    <dgm:pt modelId="{22E1BA5E-3A1F-45B1-B32D-9286A358E038}" type="pres">
      <dgm:prSet presAssocID="{8560D911-8517-4B59-9427-6C545C3AC6F5}" presName="rootText1" presStyleLbl="node0" presStyleIdx="0" presStyleCnt="1">
        <dgm:presLayoutVars>
          <dgm:chPref val="3"/>
        </dgm:presLayoutVars>
      </dgm:prSet>
      <dgm:spPr/>
    </dgm:pt>
    <dgm:pt modelId="{844C92BC-5627-4D66-B20F-2291604CF0F4}" type="pres">
      <dgm:prSet presAssocID="{8560D911-8517-4B59-9427-6C545C3AC6F5}" presName="rootConnector1" presStyleLbl="node1" presStyleIdx="0" presStyleCnt="0"/>
      <dgm:spPr/>
    </dgm:pt>
    <dgm:pt modelId="{D012140A-A734-4D41-9BC6-CCC1E64B4D46}" type="pres">
      <dgm:prSet presAssocID="{8560D911-8517-4B59-9427-6C545C3AC6F5}" presName="hierChild2" presStyleCnt="0"/>
      <dgm:spPr/>
    </dgm:pt>
    <dgm:pt modelId="{BD31F095-9AC9-4285-8A5D-4F0C65B0D121}" type="pres">
      <dgm:prSet presAssocID="{9B20A6DD-31C4-4CD6-B7A1-D6BE82280AC6}" presName="Name37" presStyleLbl="parChTrans1D2" presStyleIdx="0" presStyleCnt="2"/>
      <dgm:spPr/>
    </dgm:pt>
    <dgm:pt modelId="{CBBD7615-C751-4F36-89B1-5B164D8579B9}" type="pres">
      <dgm:prSet presAssocID="{39D2537B-0120-4CCD-A250-EBA7D8EC096F}" presName="hierRoot2" presStyleCnt="0">
        <dgm:presLayoutVars>
          <dgm:hierBranch val="init"/>
        </dgm:presLayoutVars>
      </dgm:prSet>
      <dgm:spPr/>
    </dgm:pt>
    <dgm:pt modelId="{C2D4829C-A74C-4C6E-9797-1F42B09D0970}" type="pres">
      <dgm:prSet presAssocID="{39D2537B-0120-4CCD-A250-EBA7D8EC096F}" presName="rootComposite" presStyleCnt="0"/>
      <dgm:spPr/>
    </dgm:pt>
    <dgm:pt modelId="{67688D36-B2D0-4344-97C0-47AEC99E84B5}" type="pres">
      <dgm:prSet presAssocID="{39D2537B-0120-4CCD-A250-EBA7D8EC096F}" presName="rootText" presStyleLbl="node2" presStyleIdx="0" presStyleCnt="2">
        <dgm:presLayoutVars>
          <dgm:chPref val="3"/>
        </dgm:presLayoutVars>
      </dgm:prSet>
      <dgm:spPr/>
    </dgm:pt>
    <dgm:pt modelId="{B851D5C5-6661-491D-BC40-A4E16CEE92D0}" type="pres">
      <dgm:prSet presAssocID="{39D2537B-0120-4CCD-A250-EBA7D8EC096F}" presName="rootConnector" presStyleLbl="node2" presStyleIdx="0" presStyleCnt="2"/>
      <dgm:spPr/>
    </dgm:pt>
    <dgm:pt modelId="{A5575F0A-A3E3-4C37-907A-8F499252C349}" type="pres">
      <dgm:prSet presAssocID="{39D2537B-0120-4CCD-A250-EBA7D8EC096F}" presName="hierChild4" presStyleCnt="0"/>
      <dgm:spPr/>
    </dgm:pt>
    <dgm:pt modelId="{699195D9-BC68-4CC8-8A52-C47C2D491C03}" type="pres">
      <dgm:prSet presAssocID="{39D2537B-0120-4CCD-A250-EBA7D8EC096F}" presName="hierChild5" presStyleCnt="0"/>
      <dgm:spPr/>
    </dgm:pt>
    <dgm:pt modelId="{3FA739F7-0FE5-4FA0-8D04-FB3A70251E3B}" type="pres">
      <dgm:prSet presAssocID="{DA6638AD-3524-46B7-BC92-0C6D1F478FF7}" presName="Name37" presStyleLbl="parChTrans1D2" presStyleIdx="1" presStyleCnt="2"/>
      <dgm:spPr/>
    </dgm:pt>
    <dgm:pt modelId="{919040CD-2870-4F19-9C69-D4F53A136864}" type="pres">
      <dgm:prSet presAssocID="{669EFD43-BE96-4C2B-875C-2DEB64B1AE7D}" presName="hierRoot2" presStyleCnt="0">
        <dgm:presLayoutVars>
          <dgm:hierBranch val="init"/>
        </dgm:presLayoutVars>
      </dgm:prSet>
      <dgm:spPr/>
    </dgm:pt>
    <dgm:pt modelId="{014178CF-71DC-4CB9-9438-0CFCE5F4745E}" type="pres">
      <dgm:prSet presAssocID="{669EFD43-BE96-4C2B-875C-2DEB64B1AE7D}" presName="rootComposite" presStyleCnt="0"/>
      <dgm:spPr/>
    </dgm:pt>
    <dgm:pt modelId="{89BCC1BF-EDAF-4DD4-8124-D03092FF2D27}" type="pres">
      <dgm:prSet presAssocID="{669EFD43-BE96-4C2B-875C-2DEB64B1AE7D}" presName="rootText" presStyleLbl="node2" presStyleIdx="1" presStyleCnt="2">
        <dgm:presLayoutVars>
          <dgm:chPref val="3"/>
        </dgm:presLayoutVars>
      </dgm:prSet>
      <dgm:spPr/>
    </dgm:pt>
    <dgm:pt modelId="{5ECE2A1A-DD83-47B5-BF7A-D24491F6D2CE}" type="pres">
      <dgm:prSet presAssocID="{669EFD43-BE96-4C2B-875C-2DEB64B1AE7D}" presName="rootConnector" presStyleLbl="node2" presStyleIdx="1" presStyleCnt="2"/>
      <dgm:spPr/>
    </dgm:pt>
    <dgm:pt modelId="{ABA45F1F-A8A9-422B-9FFE-2DB44408D5EB}" type="pres">
      <dgm:prSet presAssocID="{669EFD43-BE96-4C2B-875C-2DEB64B1AE7D}" presName="hierChild4" presStyleCnt="0"/>
      <dgm:spPr/>
    </dgm:pt>
    <dgm:pt modelId="{A83E4376-E283-4325-BF8D-969CCB84CFC3}" type="pres">
      <dgm:prSet presAssocID="{669EFD43-BE96-4C2B-875C-2DEB64B1AE7D}" presName="hierChild5" presStyleCnt="0"/>
      <dgm:spPr/>
    </dgm:pt>
    <dgm:pt modelId="{FE325E23-B32D-43B9-B551-B8AE89199207}" type="pres">
      <dgm:prSet presAssocID="{8560D911-8517-4B59-9427-6C545C3AC6F5}" presName="hierChild3" presStyleCnt="0"/>
      <dgm:spPr/>
    </dgm:pt>
  </dgm:ptLst>
  <dgm:cxnLst>
    <dgm:cxn modelId="{7C6AAF0F-A2E2-4124-B2AE-446F06D3279F}" type="presOf" srcId="{39D2537B-0120-4CCD-A250-EBA7D8EC096F}" destId="{67688D36-B2D0-4344-97C0-47AEC99E84B5}" srcOrd="0" destOrd="0" presId="urn:microsoft.com/office/officeart/2005/8/layout/orgChart1"/>
    <dgm:cxn modelId="{BEAF6F14-CC6E-4D10-8263-503B824FF52B}" srcId="{8560D911-8517-4B59-9427-6C545C3AC6F5}" destId="{669EFD43-BE96-4C2B-875C-2DEB64B1AE7D}" srcOrd="1" destOrd="0" parTransId="{DA6638AD-3524-46B7-BC92-0C6D1F478FF7}" sibTransId="{85A946F1-B139-4D71-BADA-7EF234E2EB1E}"/>
    <dgm:cxn modelId="{72D85141-823E-4001-8DD0-13A1D8501D9F}" type="presOf" srcId="{DA6638AD-3524-46B7-BC92-0C6D1F478FF7}" destId="{3FA739F7-0FE5-4FA0-8D04-FB3A70251E3B}" srcOrd="0" destOrd="0" presId="urn:microsoft.com/office/officeart/2005/8/layout/orgChart1"/>
    <dgm:cxn modelId="{580E7455-F83E-4209-B3B1-A9E572A11722}" type="presOf" srcId="{9B20A6DD-31C4-4CD6-B7A1-D6BE82280AC6}" destId="{BD31F095-9AC9-4285-8A5D-4F0C65B0D121}" srcOrd="0" destOrd="0" presId="urn:microsoft.com/office/officeart/2005/8/layout/orgChart1"/>
    <dgm:cxn modelId="{50074480-40FB-4FA4-BA9F-9B4D9421F976}" type="presOf" srcId="{E99AB1AF-0AD9-4DFE-897D-EE72AAD05143}" destId="{EBA75F35-F1C8-45DB-B748-D517E52B8673}" srcOrd="0" destOrd="0" presId="urn:microsoft.com/office/officeart/2005/8/layout/orgChart1"/>
    <dgm:cxn modelId="{DB62978B-91EA-424B-9CA4-827C733BDFED}" type="presOf" srcId="{669EFD43-BE96-4C2B-875C-2DEB64B1AE7D}" destId="{89BCC1BF-EDAF-4DD4-8124-D03092FF2D27}" srcOrd="0" destOrd="0" presId="urn:microsoft.com/office/officeart/2005/8/layout/orgChart1"/>
    <dgm:cxn modelId="{4E9ED49D-9EEE-4D77-8322-C2EB3F7085FB}" type="presOf" srcId="{8560D911-8517-4B59-9427-6C545C3AC6F5}" destId="{22E1BA5E-3A1F-45B1-B32D-9286A358E038}" srcOrd="0" destOrd="0" presId="urn:microsoft.com/office/officeart/2005/8/layout/orgChart1"/>
    <dgm:cxn modelId="{ECABD1B4-8845-4B94-8266-00D7040AAAB5}" type="presOf" srcId="{39D2537B-0120-4CCD-A250-EBA7D8EC096F}" destId="{B851D5C5-6661-491D-BC40-A4E16CEE92D0}" srcOrd="1" destOrd="0" presId="urn:microsoft.com/office/officeart/2005/8/layout/orgChart1"/>
    <dgm:cxn modelId="{59B95DC8-F31E-4BC4-914E-AA0810792AE5}" type="presOf" srcId="{669EFD43-BE96-4C2B-875C-2DEB64B1AE7D}" destId="{5ECE2A1A-DD83-47B5-BF7A-D24491F6D2CE}" srcOrd="1" destOrd="0" presId="urn:microsoft.com/office/officeart/2005/8/layout/orgChart1"/>
    <dgm:cxn modelId="{5B8B0ED2-2B60-4B03-B24C-08CA83DE9237}" srcId="{8560D911-8517-4B59-9427-6C545C3AC6F5}" destId="{39D2537B-0120-4CCD-A250-EBA7D8EC096F}" srcOrd="0" destOrd="0" parTransId="{9B20A6DD-31C4-4CD6-B7A1-D6BE82280AC6}" sibTransId="{E8A6E01B-6C6E-47CC-9394-FD035C65215F}"/>
    <dgm:cxn modelId="{C0E185E4-F5F8-46BD-9CF9-52D3D9AD101F}" srcId="{E99AB1AF-0AD9-4DFE-897D-EE72AAD05143}" destId="{8560D911-8517-4B59-9427-6C545C3AC6F5}" srcOrd="0" destOrd="0" parTransId="{E1143FF3-9FDD-4B22-A6D4-EFF1474934B7}" sibTransId="{D248F1CD-8535-45C2-96B8-580D83EFCF14}"/>
    <dgm:cxn modelId="{6CD26DF5-F6FB-4B5C-9D1B-417D36C7B16F}" type="presOf" srcId="{8560D911-8517-4B59-9427-6C545C3AC6F5}" destId="{844C92BC-5627-4D66-B20F-2291604CF0F4}" srcOrd="1" destOrd="0" presId="urn:microsoft.com/office/officeart/2005/8/layout/orgChart1"/>
    <dgm:cxn modelId="{4A88DB0F-2532-4335-A426-44A17BA43CCF}" type="presParOf" srcId="{EBA75F35-F1C8-45DB-B748-D517E52B8673}" destId="{6F470149-177B-4BE5-8418-C8D22DA5159F}" srcOrd="0" destOrd="0" presId="urn:microsoft.com/office/officeart/2005/8/layout/orgChart1"/>
    <dgm:cxn modelId="{069FD98D-8749-42EB-B07B-A6520C568070}" type="presParOf" srcId="{6F470149-177B-4BE5-8418-C8D22DA5159F}" destId="{61815401-37A6-4990-A488-5AC448710ABB}" srcOrd="0" destOrd="0" presId="urn:microsoft.com/office/officeart/2005/8/layout/orgChart1"/>
    <dgm:cxn modelId="{3D293AFC-36B0-44E2-880D-3583284153FE}" type="presParOf" srcId="{61815401-37A6-4990-A488-5AC448710ABB}" destId="{22E1BA5E-3A1F-45B1-B32D-9286A358E038}" srcOrd="0" destOrd="0" presId="urn:microsoft.com/office/officeart/2005/8/layout/orgChart1"/>
    <dgm:cxn modelId="{A26628DF-C001-4B9B-BFF0-A701DCAA96C7}" type="presParOf" srcId="{61815401-37A6-4990-A488-5AC448710ABB}" destId="{844C92BC-5627-4D66-B20F-2291604CF0F4}" srcOrd="1" destOrd="0" presId="urn:microsoft.com/office/officeart/2005/8/layout/orgChart1"/>
    <dgm:cxn modelId="{491B107A-E551-4EE7-A4EB-1C7B9F05E226}" type="presParOf" srcId="{6F470149-177B-4BE5-8418-C8D22DA5159F}" destId="{D012140A-A734-4D41-9BC6-CCC1E64B4D46}" srcOrd="1" destOrd="0" presId="urn:microsoft.com/office/officeart/2005/8/layout/orgChart1"/>
    <dgm:cxn modelId="{70087ACB-817F-499B-BFE4-8B599B3251F4}" type="presParOf" srcId="{D012140A-A734-4D41-9BC6-CCC1E64B4D46}" destId="{BD31F095-9AC9-4285-8A5D-4F0C65B0D121}" srcOrd="0" destOrd="0" presId="urn:microsoft.com/office/officeart/2005/8/layout/orgChart1"/>
    <dgm:cxn modelId="{21C58960-1323-4364-B2E5-2FC8ACC9E149}" type="presParOf" srcId="{D012140A-A734-4D41-9BC6-CCC1E64B4D46}" destId="{CBBD7615-C751-4F36-89B1-5B164D8579B9}" srcOrd="1" destOrd="0" presId="urn:microsoft.com/office/officeart/2005/8/layout/orgChart1"/>
    <dgm:cxn modelId="{15DEA25B-9427-4DF8-A8A7-DE9C47701C5D}" type="presParOf" srcId="{CBBD7615-C751-4F36-89B1-5B164D8579B9}" destId="{C2D4829C-A74C-4C6E-9797-1F42B09D0970}" srcOrd="0" destOrd="0" presId="urn:microsoft.com/office/officeart/2005/8/layout/orgChart1"/>
    <dgm:cxn modelId="{885C048E-A2B2-4B5A-A4EF-4E1E831A94A0}" type="presParOf" srcId="{C2D4829C-A74C-4C6E-9797-1F42B09D0970}" destId="{67688D36-B2D0-4344-97C0-47AEC99E84B5}" srcOrd="0" destOrd="0" presId="urn:microsoft.com/office/officeart/2005/8/layout/orgChart1"/>
    <dgm:cxn modelId="{2B191F2A-128C-4818-B55B-2AEBA0DF10A1}" type="presParOf" srcId="{C2D4829C-A74C-4C6E-9797-1F42B09D0970}" destId="{B851D5C5-6661-491D-BC40-A4E16CEE92D0}" srcOrd="1" destOrd="0" presId="urn:microsoft.com/office/officeart/2005/8/layout/orgChart1"/>
    <dgm:cxn modelId="{B0EF2F69-F4E6-4478-B402-85365C68872B}" type="presParOf" srcId="{CBBD7615-C751-4F36-89B1-5B164D8579B9}" destId="{A5575F0A-A3E3-4C37-907A-8F499252C349}" srcOrd="1" destOrd="0" presId="urn:microsoft.com/office/officeart/2005/8/layout/orgChart1"/>
    <dgm:cxn modelId="{5B45EA8E-2471-4EE7-A2D2-F07102B9F739}" type="presParOf" srcId="{CBBD7615-C751-4F36-89B1-5B164D8579B9}" destId="{699195D9-BC68-4CC8-8A52-C47C2D491C03}" srcOrd="2" destOrd="0" presId="urn:microsoft.com/office/officeart/2005/8/layout/orgChart1"/>
    <dgm:cxn modelId="{6BA5B450-9532-4C95-9C82-A630F1A97AEC}" type="presParOf" srcId="{D012140A-A734-4D41-9BC6-CCC1E64B4D46}" destId="{3FA739F7-0FE5-4FA0-8D04-FB3A70251E3B}" srcOrd="2" destOrd="0" presId="urn:microsoft.com/office/officeart/2005/8/layout/orgChart1"/>
    <dgm:cxn modelId="{56528BFC-6DB9-4C80-BA69-A6D8544872B2}" type="presParOf" srcId="{D012140A-A734-4D41-9BC6-CCC1E64B4D46}" destId="{919040CD-2870-4F19-9C69-D4F53A136864}" srcOrd="3" destOrd="0" presId="urn:microsoft.com/office/officeart/2005/8/layout/orgChart1"/>
    <dgm:cxn modelId="{CE10E6BC-C1DE-4792-9343-52E38A9A363C}" type="presParOf" srcId="{919040CD-2870-4F19-9C69-D4F53A136864}" destId="{014178CF-71DC-4CB9-9438-0CFCE5F4745E}" srcOrd="0" destOrd="0" presId="urn:microsoft.com/office/officeart/2005/8/layout/orgChart1"/>
    <dgm:cxn modelId="{21AAE2F1-A8AD-43A0-8A0B-BDD7247B84E0}" type="presParOf" srcId="{014178CF-71DC-4CB9-9438-0CFCE5F4745E}" destId="{89BCC1BF-EDAF-4DD4-8124-D03092FF2D27}" srcOrd="0" destOrd="0" presId="urn:microsoft.com/office/officeart/2005/8/layout/orgChart1"/>
    <dgm:cxn modelId="{1981176C-95A3-4A40-8C43-FA68AF030A93}" type="presParOf" srcId="{014178CF-71DC-4CB9-9438-0CFCE5F4745E}" destId="{5ECE2A1A-DD83-47B5-BF7A-D24491F6D2CE}" srcOrd="1" destOrd="0" presId="urn:microsoft.com/office/officeart/2005/8/layout/orgChart1"/>
    <dgm:cxn modelId="{A519D388-0E33-44C4-84D2-5F20C83EF8C4}" type="presParOf" srcId="{919040CD-2870-4F19-9C69-D4F53A136864}" destId="{ABA45F1F-A8A9-422B-9FFE-2DB44408D5EB}" srcOrd="1" destOrd="0" presId="urn:microsoft.com/office/officeart/2005/8/layout/orgChart1"/>
    <dgm:cxn modelId="{F74212FB-39AE-491F-A828-F4CA8072A232}" type="presParOf" srcId="{919040CD-2870-4F19-9C69-D4F53A136864}" destId="{A83E4376-E283-4325-BF8D-969CCB84CFC3}" srcOrd="2" destOrd="0" presId="urn:microsoft.com/office/officeart/2005/8/layout/orgChart1"/>
    <dgm:cxn modelId="{BFC45180-E23C-40E0-8227-EDA0AC3B9B33}" type="presParOf" srcId="{6F470149-177B-4BE5-8418-C8D22DA5159F}" destId="{FE325E23-B32D-43B9-B551-B8AE89199207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FA739F7-0FE5-4FA0-8D04-FB3A70251E3B}">
      <dsp:nvSpPr>
        <dsp:cNvPr id="0" name=""/>
        <dsp:cNvSpPr/>
      </dsp:nvSpPr>
      <dsp:spPr>
        <a:xfrm>
          <a:off x="4064000" y="1264528"/>
          <a:ext cx="1529196" cy="53079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5397"/>
              </a:lnTo>
              <a:lnTo>
                <a:pt x="1529196" y="265397"/>
              </a:lnTo>
              <a:lnTo>
                <a:pt x="1529196" y="53079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D31F095-9AC9-4285-8A5D-4F0C65B0D121}">
      <dsp:nvSpPr>
        <dsp:cNvPr id="0" name=""/>
        <dsp:cNvSpPr/>
      </dsp:nvSpPr>
      <dsp:spPr>
        <a:xfrm>
          <a:off x="2534803" y="1264528"/>
          <a:ext cx="1529196" cy="530795"/>
        </a:xfrm>
        <a:custGeom>
          <a:avLst/>
          <a:gdLst/>
          <a:ahLst/>
          <a:cxnLst/>
          <a:rect l="0" t="0" r="0" b="0"/>
          <a:pathLst>
            <a:path>
              <a:moveTo>
                <a:pt x="1529196" y="0"/>
              </a:moveTo>
              <a:lnTo>
                <a:pt x="1529196" y="265397"/>
              </a:lnTo>
              <a:lnTo>
                <a:pt x="0" y="265397"/>
              </a:lnTo>
              <a:lnTo>
                <a:pt x="0" y="53079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2E1BA5E-3A1F-45B1-B32D-9286A358E038}">
      <dsp:nvSpPr>
        <dsp:cNvPr id="0" name=""/>
        <dsp:cNvSpPr/>
      </dsp:nvSpPr>
      <dsp:spPr>
        <a:xfrm>
          <a:off x="2800201" y="729"/>
          <a:ext cx="2527597" cy="126379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685" tIns="19685" rIns="19685" bIns="1968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100" kern="1200" dirty="0"/>
            <a:t>Массивы</a:t>
          </a:r>
        </a:p>
      </dsp:txBody>
      <dsp:txXfrm>
        <a:off x="2800201" y="729"/>
        <a:ext cx="2527597" cy="1263798"/>
      </dsp:txXfrm>
    </dsp:sp>
    <dsp:sp modelId="{67688D36-B2D0-4344-97C0-47AEC99E84B5}">
      <dsp:nvSpPr>
        <dsp:cNvPr id="0" name=""/>
        <dsp:cNvSpPr/>
      </dsp:nvSpPr>
      <dsp:spPr>
        <a:xfrm>
          <a:off x="1271004" y="1795324"/>
          <a:ext cx="2527597" cy="126379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685" tIns="19685" rIns="19685" bIns="1968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100" kern="1200" dirty="0"/>
            <a:t>Статические</a:t>
          </a:r>
        </a:p>
      </dsp:txBody>
      <dsp:txXfrm>
        <a:off x="1271004" y="1795324"/>
        <a:ext cx="2527597" cy="1263798"/>
      </dsp:txXfrm>
    </dsp:sp>
    <dsp:sp modelId="{89BCC1BF-EDAF-4DD4-8124-D03092FF2D27}">
      <dsp:nvSpPr>
        <dsp:cNvPr id="0" name=""/>
        <dsp:cNvSpPr/>
      </dsp:nvSpPr>
      <dsp:spPr>
        <a:xfrm>
          <a:off x="4329397" y="1795324"/>
          <a:ext cx="2527597" cy="126379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685" tIns="19685" rIns="19685" bIns="1968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100" kern="1200" dirty="0"/>
            <a:t>Динамические</a:t>
          </a:r>
        </a:p>
      </dsp:txBody>
      <dsp:txXfrm>
        <a:off x="4329397" y="1795324"/>
        <a:ext cx="2527597" cy="126379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49B6C4-50E5-4BA4-BA24-5D9A498B25DD}" type="datetimeFigureOut">
              <a:rPr lang="ru-RU" smtClean="0"/>
              <a:t>28.02.2021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21B4D6-273C-42E2-B0DB-1CBB800521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751278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2.wdp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3.wdp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3.wdp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2.wdp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2.wdp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3.wdp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3.wdp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2.wdp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99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11" name="Прямоугольник 10"/>
          <p:cNvSpPr/>
          <p:nvPr userDrawn="1"/>
        </p:nvSpPr>
        <p:spPr>
          <a:xfrm>
            <a:off x="7767941" y="5595257"/>
            <a:ext cx="4424058" cy="126274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2" name="Прямоугольник 11"/>
          <p:cNvSpPr/>
          <p:nvPr userDrawn="1"/>
        </p:nvSpPr>
        <p:spPr>
          <a:xfrm>
            <a:off x="0" y="0"/>
            <a:ext cx="7767942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Google Shape;357;p50"/>
          <p:cNvSpPr txBox="1"/>
          <p:nvPr userDrawn="1"/>
        </p:nvSpPr>
        <p:spPr>
          <a:xfrm>
            <a:off x="9033128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grpSp>
        <p:nvGrpSpPr>
          <p:cNvPr id="15" name="Группа 14"/>
          <p:cNvGrpSpPr/>
          <p:nvPr userDrawn="1"/>
        </p:nvGrpSpPr>
        <p:grpSpPr>
          <a:xfrm>
            <a:off x="1006587" y="6083120"/>
            <a:ext cx="4110429" cy="70030"/>
            <a:chOff x="838200" y="6083120"/>
            <a:chExt cx="4110429" cy="70030"/>
          </a:xfrm>
          <a:solidFill>
            <a:srgbClr val="80BF44"/>
          </a:solidFill>
        </p:grpSpPr>
        <p:sp>
          <p:nvSpPr>
            <p:cNvPr id="16" name="Прямоугольник 15"/>
            <p:cNvSpPr/>
            <p:nvPr/>
          </p:nvSpPr>
          <p:spPr>
            <a:xfrm>
              <a:off x="83820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7" name="Прямоугольник 16"/>
            <p:cNvSpPr/>
            <p:nvPr/>
          </p:nvSpPr>
          <p:spPr>
            <a:xfrm>
              <a:off x="124361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8" name="Прямоугольник 17"/>
            <p:cNvSpPr/>
            <p:nvPr/>
          </p:nvSpPr>
          <p:spPr>
            <a:xfrm>
              <a:off x="1649024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Прямоугольник 18"/>
            <p:cNvSpPr/>
            <p:nvPr/>
          </p:nvSpPr>
          <p:spPr>
            <a:xfrm>
              <a:off x="2054436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Прямоугольник 19"/>
            <p:cNvSpPr/>
            <p:nvPr/>
          </p:nvSpPr>
          <p:spPr>
            <a:xfrm>
              <a:off x="2459848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1" name="Прямоугольник 20"/>
            <p:cNvSpPr/>
            <p:nvPr/>
          </p:nvSpPr>
          <p:spPr>
            <a:xfrm>
              <a:off x="286526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2" name="Прямоугольник 21"/>
            <p:cNvSpPr/>
            <p:nvPr/>
          </p:nvSpPr>
          <p:spPr>
            <a:xfrm>
              <a:off x="326582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Прямоугольник 22"/>
            <p:cNvSpPr/>
            <p:nvPr/>
          </p:nvSpPr>
          <p:spPr>
            <a:xfrm>
              <a:off x="3662363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Прямоугольник 23"/>
            <p:cNvSpPr/>
            <p:nvPr/>
          </p:nvSpPr>
          <p:spPr>
            <a:xfrm>
              <a:off x="4067775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5" name="Прямоугольник 24"/>
            <p:cNvSpPr/>
            <p:nvPr/>
          </p:nvSpPr>
          <p:spPr>
            <a:xfrm>
              <a:off x="4473187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6" name="Прямоугольник 25"/>
            <p:cNvSpPr/>
            <p:nvPr/>
          </p:nvSpPr>
          <p:spPr>
            <a:xfrm>
              <a:off x="4878599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6851536" cy="2251628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6851535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7" name="Прямоугольник 26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7820051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7820051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4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5452398" y="590990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</p:spTree>
    <p:extLst>
      <p:ext uri="{BB962C8B-B14F-4D97-AF65-F5344CB8AC3E}">
        <p14:creationId xmlns:p14="http://schemas.microsoft.com/office/powerpoint/2010/main" val="5471359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7045" cy="414127"/>
          </a:xfrm>
          <a:prstGeom prst="rect">
            <a:avLst/>
          </a:prstGeom>
          <a:noFill/>
        </p:spPr>
      </p:pic>
      <p:sp>
        <p:nvSpPr>
          <p:cNvPr id="7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‹#›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4953000" y="1790700"/>
            <a:ext cx="6402388" cy="4701540"/>
          </a:xfrm>
        </p:spPr>
        <p:txBody>
          <a:bodyPr anchor="t">
            <a:normAutofit/>
          </a:bodyPr>
          <a:lstStyle>
            <a:lvl1pPr marL="457200" indent="-457200">
              <a:buSzPct val="150000"/>
              <a:buFont typeface="+mj-lt"/>
              <a:buAutoNum type="arabicPeriod"/>
              <a:defRPr sz="20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Прямоугольник 8"/>
          <p:cNvSpPr/>
          <p:nvPr userDrawn="1"/>
        </p:nvSpPr>
        <p:spPr>
          <a:xfrm>
            <a:off x="0" y="2649203"/>
            <a:ext cx="4470400" cy="1322068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8201" y="2912401"/>
            <a:ext cx="3278187" cy="795672"/>
          </a:xfr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ru-RU" dirty="0"/>
              <a:t>СОДЕРЖАНИЕ</a:t>
            </a:r>
          </a:p>
        </p:txBody>
      </p:sp>
    </p:spTree>
    <p:extLst>
      <p:ext uri="{BB962C8B-B14F-4D97-AF65-F5344CB8AC3E}">
        <p14:creationId xmlns:p14="http://schemas.microsoft.com/office/powerpoint/2010/main" val="36556676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" b="15925"/>
          <a:stretch/>
        </p:blipFill>
        <p:spPr>
          <a:xfrm>
            <a:off x="0" y="0"/>
            <a:ext cx="12204700" cy="686562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9820" cy="414127"/>
          </a:xfrm>
          <a:prstGeom prst="rect">
            <a:avLst/>
          </a:prstGeom>
        </p:spPr>
      </p:pic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9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8201" y="1997693"/>
            <a:ext cx="4663440" cy="795672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СОДЕРЖАНИЕ</a:t>
            </a:r>
          </a:p>
        </p:txBody>
      </p:sp>
      <p:sp>
        <p:nvSpPr>
          <p:cNvPr id="1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38200" y="2818433"/>
            <a:ext cx="10517188" cy="3140408"/>
          </a:xfrm>
        </p:spPr>
        <p:txBody>
          <a:bodyPr anchor="t">
            <a:normAutofit/>
          </a:bodyPr>
          <a:lstStyle>
            <a:lvl1pPr marL="457200" indent="-457200">
              <a:buSzPct val="150000"/>
              <a:buFont typeface="+mj-lt"/>
              <a:buAutoNum type="arabicPeriod"/>
              <a:defRPr sz="2000" b="1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7791183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" b="15925"/>
          <a:stretch/>
        </p:blipFill>
        <p:spPr>
          <a:xfrm>
            <a:off x="0" y="0"/>
            <a:ext cx="12204700" cy="686562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9820" cy="414127"/>
          </a:xfrm>
          <a:prstGeom prst="rect">
            <a:avLst/>
          </a:prstGeom>
        </p:spPr>
      </p:pic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4838700" y="1685924"/>
            <a:ext cx="6516688" cy="4272917"/>
          </a:xfrm>
        </p:spPr>
        <p:txBody>
          <a:bodyPr anchor="t">
            <a:normAutofit/>
          </a:bodyPr>
          <a:lstStyle>
            <a:lvl1pPr marL="457200" indent="-457200">
              <a:buSzPct val="150000"/>
              <a:buFont typeface="+mj-lt"/>
              <a:buAutoNum type="arabicPeriod"/>
              <a:defRPr sz="2000" b="1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Прямоугольник 6"/>
          <p:cNvSpPr/>
          <p:nvPr userDrawn="1"/>
        </p:nvSpPr>
        <p:spPr>
          <a:xfrm>
            <a:off x="1" y="2649203"/>
            <a:ext cx="4470399" cy="1322068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8201" y="2957721"/>
            <a:ext cx="3497579" cy="795672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СОДЕРЖАНИЕ</a:t>
            </a:r>
          </a:p>
        </p:txBody>
      </p:sp>
    </p:spTree>
    <p:extLst>
      <p:ext uri="{BB962C8B-B14F-4D97-AF65-F5344CB8AC3E}">
        <p14:creationId xmlns:p14="http://schemas.microsoft.com/office/powerpoint/2010/main" val="32843239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38200" y="1825625"/>
            <a:ext cx="10517188" cy="4351337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4721198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38200" y="1825625"/>
            <a:ext cx="10517188" cy="4351337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5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78775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38200" y="1825625"/>
            <a:ext cx="10517188" cy="4351337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48526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172200" y="1825625"/>
            <a:ext cx="5181600" cy="4351336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838200" y="1825625"/>
            <a:ext cx="5181600" cy="4351336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62462891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10992" cy="1325563"/>
          </a:xfrm>
        </p:spPr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Образец подзаголовка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Образец подзаголовка</a:t>
            </a:r>
          </a:p>
        </p:txBody>
      </p:sp>
      <p:sp>
        <p:nvSpPr>
          <p:cNvPr id="12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172200" y="2674619"/>
            <a:ext cx="5181600" cy="350234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838200" y="2674619"/>
            <a:ext cx="5181600" cy="350234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98598784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219324"/>
            <a:ext cx="3932237" cy="3649663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5048250" y="1349375"/>
            <a:ext cx="6307138" cy="451961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21534599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ое-бело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" t="1569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" t="15638" r="50090" b="-93"/>
          <a:stretch/>
        </p:blipFill>
        <p:spPr>
          <a:xfrm>
            <a:off x="0" y="0"/>
            <a:ext cx="6076950" cy="686562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7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724" y="909229"/>
            <a:ext cx="1018505" cy="23735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97575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2" t="19849" r="8016" b="8015"/>
          <a:stretch/>
        </p:blipFill>
        <p:spPr>
          <a:xfrm>
            <a:off x="2806" y="0"/>
            <a:ext cx="12189194" cy="6858000"/>
          </a:xfrm>
          <a:prstGeom prst="rect">
            <a:avLst/>
          </a:prstGeom>
        </p:spPr>
      </p:pic>
      <p:sp>
        <p:nvSpPr>
          <p:cNvPr id="27" name="Прямоугольник 26"/>
          <p:cNvSpPr/>
          <p:nvPr userDrawn="1"/>
        </p:nvSpPr>
        <p:spPr>
          <a:xfrm>
            <a:off x="0" y="0"/>
            <a:ext cx="7767942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Google Shape;357;p50"/>
          <p:cNvSpPr txBox="1"/>
          <p:nvPr userDrawn="1"/>
        </p:nvSpPr>
        <p:spPr>
          <a:xfrm>
            <a:off x="6302628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chemeClr val="bg1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chemeClr val="bg1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6851536" cy="2251628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6860964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8" name="Прямоугольник 27"/>
          <p:cNvSpPr/>
          <p:nvPr userDrawn="1"/>
        </p:nvSpPr>
        <p:spPr>
          <a:xfrm>
            <a:off x="7767941" y="5595257"/>
            <a:ext cx="4424058" cy="126274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9" name="Прямоугольник 28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7820051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1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7820051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2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5452398" y="590990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  <p:grpSp>
        <p:nvGrpSpPr>
          <p:cNvPr id="33" name="Группа 32"/>
          <p:cNvGrpSpPr/>
          <p:nvPr userDrawn="1"/>
        </p:nvGrpSpPr>
        <p:grpSpPr>
          <a:xfrm>
            <a:off x="1006587" y="6083120"/>
            <a:ext cx="4110429" cy="70030"/>
            <a:chOff x="838200" y="6083120"/>
            <a:chExt cx="4110429" cy="70030"/>
          </a:xfrm>
          <a:solidFill>
            <a:srgbClr val="80BF44"/>
          </a:solidFill>
        </p:grpSpPr>
        <p:sp>
          <p:nvSpPr>
            <p:cNvPr id="34" name="Прямоугольник 33"/>
            <p:cNvSpPr/>
            <p:nvPr/>
          </p:nvSpPr>
          <p:spPr>
            <a:xfrm>
              <a:off x="83820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Прямоугольник 34"/>
            <p:cNvSpPr/>
            <p:nvPr/>
          </p:nvSpPr>
          <p:spPr>
            <a:xfrm>
              <a:off x="124361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6" name="Прямоугольник 35"/>
            <p:cNvSpPr/>
            <p:nvPr/>
          </p:nvSpPr>
          <p:spPr>
            <a:xfrm>
              <a:off x="1649024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7" name="Прямоугольник 36"/>
            <p:cNvSpPr/>
            <p:nvPr/>
          </p:nvSpPr>
          <p:spPr>
            <a:xfrm>
              <a:off x="2054436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8" name="Прямоугольник 37"/>
            <p:cNvSpPr/>
            <p:nvPr/>
          </p:nvSpPr>
          <p:spPr>
            <a:xfrm>
              <a:off x="2459848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9" name="Прямоугольник 38"/>
            <p:cNvSpPr/>
            <p:nvPr/>
          </p:nvSpPr>
          <p:spPr>
            <a:xfrm>
              <a:off x="286526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0" name="Прямоугольник 39"/>
            <p:cNvSpPr/>
            <p:nvPr/>
          </p:nvSpPr>
          <p:spPr>
            <a:xfrm>
              <a:off x="326582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1" name="Прямоугольник 40"/>
            <p:cNvSpPr/>
            <p:nvPr/>
          </p:nvSpPr>
          <p:spPr>
            <a:xfrm>
              <a:off x="3662363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2" name="Прямоугольник 41"/>
            <p:cNvSpPr/>
            <p:nvPr/>
          </p:nvSpPr>
          <p:spPr>
            <a:xfrm>
              <a:off x="4067775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3" name="Прямоугольник 42"/>
            <p:cNvSpPr/>
            <p:nvPr/>
          </p:nvSpPr>
          <p:spPr>
            <a:xfrm>
              <a:off x="4473187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4" name="Прямоугольник 43"/>
            <p:cNvSpPr/>
            <p:nvPr/>
          </p:nvSpPr>
          <p:spPr>
            <a:xfrm>
              <a:off x="4878599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99113459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бел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799" y="845343"/>
            <a:ext cx="4641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z="1600" smtClean="0"/>
              <a:pPr/>
              <a:t>‹#›</a:t>
            </a:fld>
            <a:endParaRPr lang="ru-RU" dirty="0"/>
          </a:p>
        </p:txBody>
      </p:sp>
      <p:sp>
        <p:nvSpPr>
          <p:cNvPr id="7" name="Текст 3"/>
          <p:cNvSpPr>
            <a:spLocks noGrp="1"/>
          </p:cNvSpPr>
          <p:nvPr>
            <p:ph type="body" sz="quarter" idx="12"/>
          </p:nvPr>
        </p:nvSpPr>
        <p:spPr>
          <a:xfrm>
            <a:off x="838199" y="1825625"/>
            <a:ext cx="10515601" cy="4351338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5014115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белый 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9" name="Номер слайда 5"/>
          <p:cNvSpPr txBox="1">
            <a:spLocks/>
          </p:cNvSpPr>
          <p:nvPr userDrawn="1"/>
        </p:nvSpPr>
        <p:spPr>
          <a:xfrm>
            <a:off x="11353800" y="845344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" name="Текст 3"/>
          <p:cNvSpPr>
            <a:spLocks noGrp="1"/>
          </p:cNvSpPr>
          <p:nvPr>
            <p:ph type="body" sz="quarter" idx="12"/>
          </p:nvPr>
        </p:nvSpPr>
        <p:spPr>
          <a:xfrm>
            <a:off x="838199" y="1825625"/>
            <a:ext cx="10515601" cy="4351338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9682051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белый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44" b="13289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8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" name="Текст 3"/>
          <p:cNvSpPr>
            <a:spLocks noGrp="1"/>
          </p:cNvSpPr>
          <p:nvPr>
            <p:ph type="body" sz="quarter" idx="12"/>
          </p:nvPr>
        </p:nvSpPr>
        <p:spPr>
          <a:xfrm>
            <a:off x="838199" y="1825625"/>
            <a:ext cx="10515601" cy="4351338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0356448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Базовый слайд черный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172200" y="1825625"/>
            <a:ext cx="5181600" cy="4351336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838200" y="1825625"/>
            <a:ext cx="5181600" cy="4351336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7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0410464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Базовый слайд черный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10992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Образец подзаголовка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Образец подзаголовка</a:t>
            </a:r>
          </a:p>
        </p:txBody>
      </p:sp>
      <p:sp>
        <p:nvSpPr>
          <p:cNvPr id="12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172200" y="2674619"/>
            <a:ext cx="5181600" cy="350234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838200" y="2674619"/>
            <a:ext cx="5181600" cy="350234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9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0772476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Базовый слайд черный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219324"/>
            <a:ext cx="3932237" cy="3649663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5048250" y="1349375"/>
            <a:ext cx="6307138" cy="451961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7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3146767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черн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18612" cy="1325563"/>
          </a:xfrm>
        </p:spPr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4657091"/>
            <a:ext cx="10515600" cy="823912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Рисунок 2"/>
          <p:cNvSpPr>
            <a:spLocks noGrp="1"/>
          </p:cNvSpPr>
          <p:nvPr>
            <p:ph type="pic" idx="17"/>
          </p:nvPr>
        </p:nvSpPr>
        <p:spPr>
          <a:xfrm>
            <a:off x="839788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6" name="Рисунок 2"/>
          <p:cNvSpPr>
            <a:spLocks noGrp="1"/>
          </p:cNvSpPr>
          <p:nvPr>
            <p:ph type="pic" idx="18"/>
          </p:nvPr>
        </p:nvSpPr>
        <p:spPr>
          <a:xfrm>
            <a:off x="4485164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7" name="Рисунок 2"/>
          <p:cNvSpPr>
            <a:spLocks noGrp="1"/>
          </p:cNvSpPr>
          <p:nvPr>
            <p:ph type="pic" idx="19"/>
          </p:nvPr>
        </p:nvSpPr>
        <p:spPr>
          <a:xfrm>
            <a:off x="8133716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1574635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черный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6232" cy="1325563"/>
          </a:xfrm>
        </p:spPr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Текст 2"/>
          <p:cNvSpPr>
            <a:spLocks noGrp="1"/>
          </p:cNvSpPr>
          <p:nvPr>
            <p:ph type="body" idx="15" hasCustomPrompt="1"/>
          </p:nvPr>
        </p:nvSpPr>
        <p:spPr>
          <a:xfrm>
            <a:off x="4486752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133716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Рисунок 2"/>
          <p:cNvSpPr>
            <a:spLocks noGrp="1"/>
          </p:cNvSpPr>
          <p:nvPr>
            <p:ph type="pic" idx="17"/>
          </p:nvPr>
        </p:nvSpPr>
        <p:spPr>
          <a:xfrm>
            <a:off x="839788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0" name="Рисунок 2"/>
          <p:cNvSpPr>
            <a:spLocks noGrp="1"/>
          </p:cNvSpPr>
          <p:nvPr>
            <p:ph type="pic" idx="18"/>
          </p:nvPr>
        </p:nvSpPr>
        <p:spPr>
          <a:xfrm>
            <a:off x="4485164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1" name="Рисунок 2"/>
          <p:cNvSpPr>
            <a:spLocks noGrp="1"/>
          </p:cNvSpPr>
          <p:nvPr>
            <p:ph type="pic" idx="19"/>
          </p:nvPr>
        </p:nvSpPr>
        <p:spPr>
          <a:xfrm>
            <a:off x="8133716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3793381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черный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6232" cy="1325563"/>
          </a:xfrm>
        </p:spPr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133716" y="1825626"/>
            <a:ext cx="3221672" cy="4255134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Рисунок 2"/>
          <p:cNvSpPr>
            <a:spLocks noGrp="1"/>
          </p:cNvSpPr>
          <p:nvPr>
            <p:ph type="pic" idx="1"/>
          </p:nvPr>
        </p:nvSpPr>
        <p:spPr>
          <a:xfrm>
            <a:off x="839788" y="1825626"/>
            <a:ext cx="7123112" cy="4255135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1376232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черный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219325"/>
            <a:ext cx="3932237" cy="3621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1" name="Рисунок 2"/>
          <p:cNvSpPr>
            <a:spLocks noGrp="1"/>
          </p:cNvSpPr>
          <p:nvPr>
            <p:ph type="pic" idx="1"/>
          </p:nvPr>
        </p:nvSpPr>
        <p:spPr>
          <a:xfrm>
            <a:off x="5057775" y="1349376"/>
            <a:ext cx="6172200" cy="4491038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74197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" t="15820"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12" name="Прямоугольник 1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9144000" cy="2251628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7" name="Google Shape;357;p50"/>
          <p:cNvSpPr txBox="1"/>
          <p:nvPr userDrawn="1"/>
        </p:nvSpPr>
        <p:spPr>
          <a:xfrm>
            <a:off x="10012317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 algn="r"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cxnSp>
        <p:nvCxnSpPr>
          <p:cNvPr id="28" name="Прямая соединительная линия 27"/>
          <p:cNvCxnSpPr/>
          <p:nvPr userDrawn="1"/>
        </p:nvCxnSpPr>
        <p:spPr>
          <a:xfrm>
            <a:off x="916405" y="5595256"/>
            <a:ext cx="1041734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Прямоугольник 28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961799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1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6961799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2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916405" y="584464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</p:spTree>
    <p:extLst>
      <p:ext uri="{BB962C8B-B14F-4D97-AF65-F5344CB8AC3E}">
        <p14:creationId xmlns:p14="http://schemas.microsoft.com/office/powerpoint/2010/main" val="116346471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бел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2985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4657090"/>
            <a:ext cx="1051401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10" name="Рисунок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5" name="Рисунок 2"/>
          <p:cNvSpPr>
            <a:spLocks noGrp="1"/>
          </p:cNvSpPr>
          <p:nvPr>
            <p:ph type="pic" idx="17"/>
          </p:nvPr>
        </p:nvSpPr>
        <p:spPr>
          <a:xfrm>
            <a:off x="839788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6" name="Рисунок 2"/>
          <p:cNvSpPr>
            <a:spLocks noGrp="1"/>
          </p:cNvSpPr>
          <p:nvPr>
            <p:ph type="pic" idx="18"/>
          </p:nvPr>
        </p:nvSpPr>
        <p:spPr>
          <a:xfrm>
            <a:off x="4485164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7" name="Рисунок 2"/>
          <p:cNvSpPr>
            <a:spLocks noGrp="1"/>
          </p:cNvSpPr>
          <p:nvPr>
            <p:ph type="pic" idx="19"/>
          </p:nvPr>
        </p:nvSpPr>
        <p:spPr>
          <a:xfrm>
            <a:off x="8133716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5471007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белый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2985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Текст 2"/>
          <p:cNvSpPr>
            <a:spLocks noGrp="1"/>
          </p:cNvSpPr>
          <p:nvPr>
            <p:ph type="body" idx="15" hasCustomPrompt="1"/>
          </p:nvPr>
        </p:nvSpPr>
        <p:spPr>
          <a:xfrm>
            <a:off x="4486752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133716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10" name="Рисунок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5" name="Рисунок 2"/>
          <p:cNvSpPr>
            <a:spLocks noGrp="1"/>
          </p:cNvSpPr>
          <p:nvPr>
            <p:ph type="pic" idx="17"/>
          </p:nvPr>
        </p:nvSpPr>
        <p:spPr>
          <a:xfrm>
            <a:off x="839788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6" name="Рисунок 2"/>
          <p:cNvSpPr>
            <a:spLocks noGrp="1"/>
          </p:cNvSpPr>
          <p:nvPr>
            <p:ph type="pic" idx="18"/>
          </p:nvPr>
        </p:nvSpPr>
        <p:spPr>
          <a:xfrm>
            <a:off x="4485164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7" name="Рисунок 2"/>
          <p:cNvSpPr>
            <a:spLocks noGrp="1"/>
          </p:cNvSpPr>
          <p:nvPr>
            <p:ph type="pic" idx="19"/>
          </p:nvPr>
        </p:nvSpPr>
        <p:spPr>
          <a:xfrm>
            <a:off x="8133716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7551734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Рисунок и текст черный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6232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133716" y="1825626"/>
            <a:ext cx="3221672" cy="4255134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7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9" name="Рисунок 2"/>
          <p:cNvSpPr>
            <a:spLocks noGrp="1"/>
          </p:cNvSpPr>
          <p:nvPr>
            <p:ph type="pic" idx="1"/>
          </p:nvPr>
        </p:nvSpPr>
        <p:spPr>
          <a:xfrm>
            <a:off x="839788" y="1825626"/>
            <a:ext cx="7123112" cy="4255135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0735406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1_Рисунок и текст черный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057775" y="1349376"/>
            <a:ext cx="6172200" cy="4491038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219325"/>
            <a:ext cx="3932237" cy="3621088"/>
          </a:xfrm>
        </p:spPr>
        <p:txBody>
          <a:bodyPr/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2755760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88" r="11520" b="11719"/>
          <a:stretch/>
        </p:blipFill>
        <p:spPr>
          <a:xfrm>
            <a:off x="0" y="-12700"/>
            <a:ext cx="12192000" cy="6870700"/>
          </a:xfrm>
          <a:prstGeom prst="rect">
            <a:avLst/>
          </a:prstGeom>
        </p:spPr>
      </p:pic>
      <p:sp>
        <p:nvSpPr>
          <p:cNvPr id="8" name="Прямоугольник 7"/>
          <p:cNvSpPr/>
          <p:nvPr userDrawn="1"/>
        </p:nvSpPr>
        <p:spPr>
          <a:xfrm>
            <a:off x="1006587" y="4375510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7045" cy="414127"/>
          </a:xfrm>
          <a:prstGeom prst="rect">
            <a:avLst/>
          </a:prstGeom>
          <a:noFill/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1992900"/>
            <a:ext cx="8523288" cy="21268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4711262"/>
            <a:ext cx="8523287" cy="141410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 подзаголовка</a:t>
            </a:r>
          </a:p>
        </p:txBody>
      </p:sp>
      <p:sp>
        <p:nvSpPr>
          <p:cNvPr id="10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‹#›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178719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Прямоугольник 7"/>
          <p:cNvSpPr/>
          <p:nvPr userDrawn="1"/>
        </p:nvSpPr>
        <p:spPr>
          <a:xfrm>
            <a:off x="1006587" y="4375510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7045" cy="414127"/>
          </a:xfrm>
          <a:prstGeom prst="rect">
            <a:avLst/>
          </a:prstGeom>
          <a:noFill/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1992900"/>
            <a:ext cx="8523288" cy="21268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4711262"/>
            <a:ext cx="8523287" cy="141410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 подзаголовка</a:t>
            </a:r>
          </a:p>
        </p:txBody>
      </p:sp>
      <p:sp>
        <p:nvSpPr>
          <p:cNvPr id="10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‹#›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622399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887" r="18089" b="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Прямоугольник 4"/>
          <p:cNvSpPr/>
          <p:nvPr userDrawn="1"/>
        </p:nvSpPr>
        <p:spPr>
          <a:xfrm>
            <a:off x="0" y="2324100"/>
            <a:ext cx="9363075" cy="3238500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/>
          <p:cNvSpPr/>
          <p:nvPr userDrawn="1"/>
        </p:nvSpPr>
        <p:spPr>
          <a:xfrm>
            <a:off x="1006587" y="4083410"/>
            <a:ext cx="973705" cy="800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2324100"/>
            <a:ext cx="8523288" cy="15035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4419163"/>
            <a:ext cx="8523287" cy="88943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 подзаголовка</a:t>
            </a:r>
          </a:p>
        </p:txBody>
      </p:sp>
      <p:pic>
        <p:nvPicPr>
          <p:cNvPr id="14" name="Рисунок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8" y="1271798"/>
            <a:ext cx="1779820" cy="414129"/>
          </a:xfrm>
          <a:prstGeom prst="rect">
            <a:avLst/>
          </a:prstGeom>
        </p:spPr>
      </p:pic>
      <p:sp>
        <p:nvSpPr>
          <p:cNvPr id="15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4701224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887" r="18089" b="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Прямоугольник 4"/>
          <p:cNvSpPr/>
          <p:nvPr userDrawn="1"/>
        </p:nvSpPr>
        <p:spPr>
          <a:xfrm>
            <a:off x="0" y="2717800"/>
            <a:ext cx="9363075" cy="2451100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2717800"/>
            <a:ext cx="8523288" cy="245110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14" name="Рисунок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8" y="1271798"/>
            <a:ext cx="1779820" cy="414129"/>
          </a:xfrm>
          <a:prstGeom prst="rect">
            <a:avLst/>
          </a:prstGeom>
        </p:spPr>
      </p:pic>
      <p:sp>
        <p:nvSpPr>
          <p:cNvPr id="9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6713508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156"/>
          <a:stretch/>
        </p:blipFill>
        <p:spPr>
          <a:xfrm>
            <a:off x="0" y="0"/>
            <a:ext cx="12192000" cy="6896100"/>
          </a:xfrm>
          <a:prstGeom prst="rect">
            <a:avLst/>
          </a:prstGeom>
        </p:spPr>
      </p:pic>
      <p:sp>
        <p:nvSpPr>
          <p:cNvPr id="5" name="Прямоугольник 4"/>
          <p:cNvSpPr/>
          <p:nvPr userDrawn="1"/>
        </p:nvSpPr>
        <p:spPr>
          <a:xfrm>
            <a:off x="0" y="2324100"/>
            <a:ext cx="9363075" cy="3238500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/>
          <p:cNvSpPr/>
          <p:nvPr userDrawn="1"/>
        </p:nvSpPr>
        <p:spPr>
          <a:xfrm>
            <a:off x="1006587" y="4083410"/>
            <a:ext cx="973705" cy="800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2324100"/>
            <a:ext cx="8523288" cy="15035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4419163"/>
            <a:ext cx="8523287" cy="88943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 подзаголовка</a:t>
            </a:r>
          </a:p>
        </p:txBody>
      </p:sp>
      <p:pic>
        <p:nvPicPr>
          <p:cNvPr id="12" name="Рисунок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9820" cy="414127"/>
          </a:xfrm>
          <a:prstGeom prst="rect">
            <a:avLst/>
          </a:prstGeom>
        </p:spPr>
      </p:pic>
      <p:sp>
        <p:nvSpPr>
          <p:cNvPr id="14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4737147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156"/>
          <a:stretch/>
        </p:blipFill>
        <p:spPr>
          <a:xfrm>
            <a:off x="0" y="0"/>
            <a:ext cx="12192000" cy="6896100"/>
          </a:xfrm>
          <a:prstGeom prst="rect">
            <a:avLst/>
          </a:prstGeom>
        </p:spPr>
      </p:pic>
      <p:sp>
        <p:nvSpPr>
          <p:cNvPr id="9" name="Прямоугольник 8"/>
          <p:cNvSpPr/>
          <p:nvPr userDrawn="1"/>
        </p:nvSpPr>
        <p:spPr>
          <a:xfrm>
            <a:off x="0" y="2717800"/>
            <a:ext cx="9363075" cy="2451100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2717800"/>
            <a:ext cx="8523288" cy="245110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12" name="Рисунок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9820" cy="414127"/>
          </a:xfrm>
          <a:prstGeom prst="rect">
            <a:avLst/>
          </a:prstGeom>
        </p:spPr>
      </p:pic>
      <p:sp>
        <p:nvSpPr>
          <p:cNvPr id="10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042876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" t="19012" r="154" b="43602"/>
          <a:stretch/>
        </p:blipFill>
        <p:spPr>
          <a:xfrm>
            <a:off x="0" y="0"/>
            <a:ext cx="12188858" cy="6858000"/>
          </a:xfrm>
          <a:prstGeom prst="rect">
            <a:avLst/>
          </a:prstGeom>
        </p:spPr>
      </p:pic>
      <p:sp>
        <p:nvSpPr>
          <p:cNvPr id="12" name="Прямоугольник 11"/>
          <p:cNvSpPr/>
          <p:nvPr userDrawn="1"/>
        </p:nvSpPr>
        <p:spPr>
          <a:xfrm>
            <a:off x="0" y="-28281"/>
            <a:ext cx="12192000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625725"/>
            <a:ext cx="9144000" cy="2223347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7" name="Google Shape;357;p50"/>
          <p:cNvSpPr txBox="1"/>
          <p:nvPr userDrawn="1"/>
        </p:nvSpPr>
        <p:spPr>
          <a:xfrm>
            <a:off x="10012317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 algn="r"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cxnSp>
        <p:nvCxnSpPr>
          <p:cNvPr id="28" name="Прямая соединительная линия 27"/>
          <p:cNvCxnSpPr/>
          <p:nvPr userDrawn="1"/>
        </p:nvCxnSpPr>
        <p:spPr>
          <a:xfrm>
            <a:off x="916405" y="5595256"/>
            <a:ext cx="1041734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Прямоугольник 28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961799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6961799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4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916405" y="584464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</p:spTree>
    <p:extLst>
      <p:ext uri="{BB962C8B-B14F-4D97-AF65-F5344CB8AC3E}">
        <p14:creationId xmlns:p14="http://schemas.microsoft.com/office/powerpoint/2010/main" val="386382456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Цита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0" b="24561"/>
          <a:stretch/>
        </p:blipFill>
        <p:spPr>
          <a:xfrm>
            <a:off x="0" y="-7620"/>
            <a:ext cx="12192000" cy="6865620"/>
          </a:xfrm>
          <a:prstGeom prst="rect">
            <a:avLst/>
          </a:prstGeom>
        </p:spPr>
      </p:pic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2C6CBBCF-0DE3-E94F-9EA5-298B0C60DA2E}"/>
              </a:ext>
            </a:extLst>
          </p:cNvPr>
          <p:cNvSpPr txBox="1">
            <a:spLocks/>
          </p:cNvSpPr>
          <p:nvPr userDrawn="1"/>
        </p:nvSpPr>
        <p:spPr>
          <a:xfrm>
            <a:off x="1053147" y="1992367"/>
            <a:ext cx="1951475" cy="146343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4800"/>
              </a:spcAft>
            </a:pPr>
            <a:r>
              <a:rPr lang="ru-RU" altLang="ru-RU" sz="12000" b="1" dirty="0">
                <a:ln w="28575">
                  <a:solidFill>
                    <a:srgbClr val="80BF44"/>
                  </a:solidFill>
                </a:ln>
                <a:solidFill>
                  <a:srgbClr val="00B0F0">
                    <a:alpha val="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«</a:t>
            </a:r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2986" cy="1325563"/>
          </a:xfr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ЦИТАТА</a:t>
            </a:r>
          </a:p>
        </p:txBody>
      </p:sp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2028884" y="2724084"/>
            <a:ext cx="7450396" cy="2122236"/>
          </a:xfrm>
        </p:spPr>
        <p:txBody>
          <a:bodyPr anchor="t">
            <a:normAutofit/>
          </a:bodyPr>
          <a:lstStyle>
            <a:lvl1pPr marL="0" indent="0">
              <a:buNone/>
              <a:defRPr sz="32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Цитата</a:t>
            </a:r>
          </a:p>
        </p:txBody>
      </p:sp>
      <p:pic>
        <p:nvPicPr>
          <p:cNvPr id="14" name="Рисунок 13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9181273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Цитата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56" b="12186"/>
          <a:stretch/>
        </p:blipFill>
        <p:spPr>
          <a:xfrm>
            <a:off x="0" y="-7620"/>
            <a:ext cx="12191999" cy="6865620"/>
          </a:xfrm>
          <a:prstGeom prst="rect">
            <a:avLst/>
          </a:prstGeom>
        </p:spPr>
      </p:pic>
      <p:sp>
        <p:nvSpPr>
          <p:cNvPr id="4" name="Прямоугольник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2C6CBBCF-0DE3-E94F-9EA5-298B0C60DA2E}"/>
              </a:ext>
            </a:extLst>
          </p:cNvPr>
          <p:cNvSpPr txBox="1">
            <a:spLocks/>
          </p:cNvSpPr>
          <p:nvPr userDrawn="1"/>
        </p:nvSpPr>
        <p:spPr>
          <a:xfrm>
            <a:off x="1053147" y="1992367"/>
            <a:ext cx="1951475" cy="146343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4800"/>
              </a:spcAft>
            </a:pPr>
            <a:r>
              <a:rPr lang="ru-RU" altLang="ru-RU" sz="12000" b="1" dirty="0">
                <a:ln w="28575">
                  <a:solidFill>
                    <a:srgbClr val="80BF44"/>
                  </a:solidFill>
                </a:ln>
                <a:solidFill>
                  <a:srgbClr val="00B0F0">
                    <a:alpha val="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«</a:t>
            </a:r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2985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ЦИТАТА</a:t>
            </a:r>
          </a:p>
        </p:txBody>
      </p:sp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2028884" y="2724084"/>
            <a:ext cx="7450396" cy="2122236"/>
          </a:xfrm>
        </p:spPr>
        <p:txBody>
          <a:bodyPr anchor="t">
            <a:normAutofit/>
          </a:bodyPr>
          <a:lstStyle>
            <a:lvl1pPr marL="0" indent="0">
              <a:buNone/>
              <a:defRPr sz="32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Цитата</a:t>
            </a:r>
          </a:p>
        </p:txBody>
      </p:sp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7280881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нта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00"/>
          <a:stretch/>
        </p:blipFill>
        <p:spPr>
          <a:xfrm>
            <a:off x="0" y="7619"/>
            <a:ext cx="12192000" cy="6850381"/>
          </a:xfrm>
          <a:prstGeom prst="rect">
            <a:avLst/>
          </a:prstGeom>
        </p:spPr>
      </p:pic>
      <p:sp>
        <p:nvSpPr>
          <p:cNvPr id="9" name="Прямоугольник 8"/>
          <p:cNvSpPr/>
          <p:nvPr userDrawn="1"/>
        </p:nvSpPr>
        <p:spPr>
          <a:xfrm>
            <a:off x="0" y="7619"/>
            <a:ext cx="7767942" cy="6850381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/>
          <p:cNvSpPr/>
          <p:nvPr userDrawn="1"/>
        </p:nvSpPr>
        <p:spPr>
          <a:xfrm>
            <a:off x="0" y="5595257"/>
            <a:ext cx="7767942" cy="126274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05" y="5097715"/>
            <a:ext cx="324324" cy="233304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535" y="3856945"/>
            <a:ext cx="375122" cy="286552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152" y="4485663"/>
            <a:ext cx="223888" cy="334784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1303336"/>
            <a:ext cx="6928154" cy="132556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ru-RU" dirty="0"/>
              <a:t>КОНТАКТНАЯ ИНФОРМАЦИЯ</a:t>
            </a:r>
          </a:p>
        </p:txBody>
      </p:sp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16" name="Рисунок 12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587" y="799199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Прямоугольник 16"/>
          <p:cNvSpPr/>
          <p:nvPr userDrawn="1"/>
        </p:nvSpPr>
        <p:spPr>
          <a:xfrm>
            <a:off x="965587" y="2367640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2719109"/>
            <a:ext cx="6928154" cy="435571"/>
          </a:xfrm>
        </p:spPr>
        <p:txBody>
          <a:bodyPr anchor="t">
            <a:normAutofit/>
          </a:bodyPr>
          <a:lstStyle>
            <a:lvl1pPr marL="0" indent="0">
              <a:buNone/>
              <a:defRPr sz="24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24" name="Текст 2"/>
          <p:cNvSpPr>
            <a:spLocks noGrp="1"/>
          </p:cNvSpPr>
          <p:nvPr>
            <p:ph type="body" idx="15" hasCustomPrompt="1"/>
          </p:nvPr>
        </p:nvSpPr>
        <p:spPr>
          <a:xfrm>
            <a:off x="839788" y="3178543"/>
            <a:ext cx="6928154" cy="43557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25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1253005" y="3810786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адрес</a:t>
            </a:r>
          </a:p>
        </p:txBody>
      </p:sp>
      <p:sp>
        <p:nvSpPr>
          <p:cNvPr id="26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1253005" y="4468121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телефон</a:t>
            </a:r>
          </a:p>
        </p:txBody>
      </p:sp>
      <p:sp>
        <p:nvSpPr>
          <p:cNvPr id="27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1253005" y="5024539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почта</a:t>
            </a:r>
          </a:p>
        </p:txBody>
      </p:sp>
      <p:sp>
        <p:nvSpPr>
          <p:cNvPr id="28" name="Текст 2"/>
          <p:cNvSpPr>
            <a:spLocks noGrp="1"/>
          </p:cNvSpPr>
          <p:nvPr>
            <p:ph type="body" idx="19" hasCustomPrompt="1"/>
          </p:nvPr>
        </p:nvSpPr>
        <p:spPr>
          <a:xfrm>
            <a:off x="1253005" y="6036800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 err="1"/>
              <a:t>соцсети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971586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нтакты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782" r="22706" b="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Прямоугольник 8"/>
          <p:cNvSpPr/>
          <p:nvPr userDrawn="1"/>
        </p:nvSpPr>
        <p:spPr>
          <a:xfrm>
            <a:off x="0" y="0"/>
            <a:ext cx="7767942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/>
          <p:cNvSpPr/>
          <p:nvPr userDrawn="1"/>
        </p:nvSpPr>
        <p:spPr>
          <a:xfrm>
            <a:off x="0" y="5595257"/>
            <a:ext cx="7767942" cy="126274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05" y="5097715"/>
            <a:ext cx="324324" cy="233304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535" y="3856945"/>
            <a:ext cx="375122" cy="286552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152" y="4485663"/>
            <a:ext cx="223888" cy="334784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1303336"/>
            <a:ext cx="6928154" cy="132556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ru-RU" dirty="0"/>
              <a:t>КОНТАКТНАЯ ИНФОРМАЦИЯ</a:t>
            </a:r>
          </a:p>
        </p:txBody>
      </p:sp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16" name="Рисунок 12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587" y="799199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Прямоугольник 16"/>
          <p:cNvSpPr/>
          <p:nvPr userDrawn="1"/>
        </p:nvSpPr>
        <p:spPr>
          <a:xfrm>
            <a:off x="965587" y="2367640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2719109"/>
            <a:ext cx="6928154" cy="435571"/>
          </a:xfrm>
        </p:spPr>
        <p:txBody>
          <a:bodyPr anchor="t">
            <a:normAutofit/>
          </a:bodyPr>
          <a:lstStyle>
            <a:lvl1pPr marL="0" indent="0">
              <a:buNone/>
              <a:defRPr sz="24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24" name="Текст 2"/>
          <p:cNvSpPr>
            <a:spLocks noGrp="1"/>
          </p:cNvSpPr>
          <p:nvPr>
            <p:ph type="body" idx="15" hasCustomPrompt="1"/>
          </p:nvPr>
        </p:nvSpPr>
        <p:spPr>
          <a:xfrm>
            <a:off x="839788" y="3178543"/>
            <a:ext cx="6928154" cy="43557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25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1253005" y="3810786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адрес</a:t>
            </a:r>
          </a:p>
        </p:txBody>
      </p:sp>
      <p:sp>
        <p:nvSpPr>
          <p:cNvPr id="26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1253005" y="4468121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телефон</a:t>
            </a:r>
          </a:p>
        </p:txBody>
      </p:sp>
      <p:sp>
        <p:nvSpPr>
          <p:cNvPr id="27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1253005" y="5024539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почта</a:t>
            </a:r>
          </a:p>
        </p:txBody>
      </p:sp>
      <p:sp>
        <p:nvSpPr>
          <p:cNvPr id="28" name="Текст 2"/>
          <p:cNvSpPr>
            <a:spLocks noGrp="1"/>
          </p:cNvSpPr>
          <p:nvPr>
            <p:ph type="body" idx="19" hasCustomPrompt="1"/>
          </p:nvPr>
        </p:nvSpPr>
        <p:spPr>
          <a:xfrm>
            <a:off x="1253005" y="6036800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 err="1"/>
              <a:t>соцсети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820829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3" t="10484" r="15094" b="43126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12" name="Прямоугольник 11"/>
          <p:cNvSpPr/>
          <p:nvPr userDrawn="1"/>
        </p:nvSpPr>
        <p:spPr>
          <a:xfrm>
            <a:off x="-1" y="-1"/>
            <a:ext cx="12192001" cy="6829719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Google Shape;357;p50"/>
          <p:cNvSpPr txBox="1"/>
          <p:nvPr userDrawn="1"/>
        </p:nvSpPr>
        <p:spPr>
          <a:xfrm>
            <a:off x="10012317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 algn="r"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9144000" cy="2251628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cxnSp>
        <p:nvCxnSpPr>
          <p:cNvPr id="7" name="Прямая соединительная линия 6"/>
          <p:cNvCxnSpPr/>
          <p:nvPr userDrawn="1"/>
        </p:nvCxnSpPr>
        <p:spPr>
          <a:xfrm>
            <a:off x="916405" y="5595256"/>
            <a:ext cx="1041734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Прямоугольник 26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961799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1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6961799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2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916405" y="584464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</p:spTree>
    <p:extLst>
      <p:ext uri="{BB962C8B-B14F-4D97-AF65-F5344CB8AC3E}">
        <p14:creationId xmlns:p14="http://schemas.microsoft.com/office/powerpoint/2010/main" val="5253630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561" b="73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Прямоугольник 11"/>
          <p:cNvSpPr/>
          <p:nvPr userDrawn="1"/>
        </p:nvSpPr>
        <p:spPr>
          <a:xfrm>
            <a:off x="-1" y="-1"/>
            <a:ext cx="12192001" cy="6829719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Google Shape;357;p50"/>
          <p:cNvSpPr txBox="1"/>
          <p:nvPr userDrawn="1"/>
        </p:nvSpPr>
        <p:spPr>
          <a:xfrm>
            <a:off x="9033128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9144000" cy="2251628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7" name="Прямоугольник 26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961799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29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6961799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0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916405" y="584464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</p:spTree>
    <p:extLst>
      <p:ext uri="{BB962C8B-B14F-4D97-AF65-F5344CB8AC3E}">
        <p14:creationId xmlns:p14="http://schemas.microsoft.com/office/powerpoint/2010/main" val="29785385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18"/>
          <a:stretch/>
        </p:blipFill>
        <p:spPr>
          <a:xfrm>
            <a:off x="0" y="0"/>
            <a:ext cx="12192000" cy="6972300"/>
          </a:xfrm>
          <a:prstGeom prst="rect">
            <a:avLst/>
          </a:prstGeom>
        </p:spPr>
      </p:pic>
      <p:sp>
        <p:nvSpPr>
          <p:cNvPr id="14" name="Google Shape;357;p50"/>
          <p:cNvSpPr txBox="1"/>
          <p:nvPr userDrawn="1"/>
        </p:nvSpPr>
        <p:spPr>
          <a:xfrm>
            <a:off x="9033128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9144000" cy="2251628"/>
          </a:xfrm>
        </p:spPr>
        <p:txBody>
          <a:bodyPr anchor="b"/>
          <a:lstStyle>
            <a:lvl1pPr algn="l">
              <a:defRPr sz="60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7" name="Прямоугольник 26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961799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29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6961799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0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916405" y="584464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132622"/>
            <a:ext cx="1997695" cy="464823"/>
          </a:xfrm>
          <a:prstGeom prst="rect">
            <a:avLst/>
          </a:prstGeom>
        </p:spPr>
      </p:pic>
      <p:cxnSp>
        <p:nvCxnSpPr>
          <p:cNvPr id="11" name="Прямая соединительная линия 10"/>
          <p:cNvCxnSpPr/>
          <p:nvPr userDrawn="1"/>
        </p:nvCxnSpPr>
        <p:spPr>
          <a:xfrm>
            <a:off x="916405" y="5700031"/>
            <a:ext cx="1041734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96813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Рисунок 4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" t="33167" r="20607"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7" name="Прямоугольник 26"/>
          <p:cNvSpPr/>
          <p:nvPr userDrawn="1"/>
        </p:nvSpPr>
        <p:spPr>
          <a:xfrm>
            <a:off x="0" y="0"/>
            <a:ext cx="7767942" cy="6858000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Google Shape;357;p50"/>
          <p:cNvSpPr txBox="1"/>
          <p:nvPr userDrawn="1"/>
        </p:nvSpPr>
        <p:spPr>
          <a:xfrm>
            <a:off x="6302628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chemeClr val="tx1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chemeClr val="tx1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sp>
        <p:nvSpPr>
          <p:cNvPr id="28" name="Прямоугольник 27"/>
          <p:cNvSpPr/>
          <p:nvPr userDrawn="1"/>
        </p:nvSpPr>
        <p:spPr>
          <a:xfrm>
            <a:off x="7767941" y="5595257"/>
            <a:ext cx="4424058" cy="126274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7820051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1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7820051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2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5452398" y="590990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  <p:grpSp>
        <p:nvGrpSpPr>
          <p:cNvPr id="33" name="Группа 32"/>
          <p:cNvGrpSpPr/>
          <p:nvPr userDrawn="1"/>
        </p:nvGrpSpPr>
        <p:grpSpPr>
          <a:xfrm>
            <a:off x="1006587" y="6083120"/>
            <a:ext cx="4110429" cy="70030"/>
            <a:chOff x="838200" y="6083120"/>
            <a:chExt cx="4110429" cy="70030"/>
          </a:xfrm>
          <a:solidFill>
            <a:srgbClr val="80BF44"/>
          </a:solidFill>
        </p:grpSpPr>
        <p:sp>
          <p:nvSpPr>
            <p:cNvPr id="34" name="Прямоугольник 33"/>
            <p:cNvSpPr/>
            <p:nvPr/>
          </p:nvSpPr>
          <p:spPr>
            <a:xfrm>
              <a:off x="83820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Прямоугольник 34"/>
            <p:cNvSpPr/>
            <p:nvPr/>
          </p:nvSpPr>
          <p:spPr>
            <a:xfrm>
              <a:off x="124361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6" name="Прямоугольник 35"/>
            <p:cNvSpPr/>
            <p:nvPr/>
          </p:nvSpPr>
          <p:spPr>
            <a:xfrm>
              <a:off x="1649024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7" name="Прямоугольник 36"/>
            <p:cNvSpPr/>
            <p:nvPr/>
          </p:nvSpPr>
          <p:spPr>
            <a:xfrm>
              <a:off x="2054436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8" name="Прямоугольник 37"/>
            <p:cNvSpPr/>
            <p:nvPr/>
          </p:nvSpPr>
          <p:spPr>
            <a:xfrm>
              <a:off x="2459848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9" name="Прямоугольник 38"/>
            <p:cNvSpPr/>
            <p:nvPr/>
          </p:nvSpPr>
          <p:spPr>
            <a:xfrm>
              <a:off x="286526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0" name="Прямоугольник 39"/>
            <p:cNvSpPr/>
            <p:nvPr/>
          </p:nvSpPr>
          <p:spPr>
            <a:xfrm>
              <a:off x="326582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1" name="Прямоугольник 40"/>
            <p:cNvSpPr/>
            <p:nvPr/>
          </p:nvSpPr>
          <p:spPr>
            <a:xfrm>
              <a:off x="3662363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2" name="Прямоугольник 41"/>
            <p:cNvSpPr/>
            <p:nvPr/>
          </p:nvSpPr>
          <p:spPr>
            <a:xfrm>
              <a:off x="4067775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3" name="Прямоугольник 42"/>
            <p:cNvSpPr/>
            <p:nvPr/>
          </p:nvSpPr>
          <p:spPr>
            <a:xfrm>
              <a:off x="4473187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4" name="Прямоугольник 43"/>
            <p:cNvSpPr/>
            <p:nvPr/>
          </p:nvSpPr>
          <p:spPr>
            <a:xfrm>
              <a:off x="4878599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25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9144000" cy="2251628"/>
          </a:xfrm>
        </p:spPr>
        <p:txBody>
          <a:bodyPr anchor="b"/>
          <a:lstStyle>
            <a:lvl1pPr algn="l">
              <a:defRPr sz="60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26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45" name="Прямоугольник 44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7" name="Рисунок 4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132622"/>
            <a:ext cx="1997695" cy="464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1729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7045" cy="414127"/>
          </a:xfrm>
          <a:prstGeom prst="rect">
            <a:avLst/>
          </a:prstGeom>
          <a:noFill/>
        </p:spPr>
      </p:pic>
      <p:sp>
        <p:nvSpPr>
          <p:cNvPr id="7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‹#›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8201" y="1997693"/>
            <a:ext cx="4663440" cy="795672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ru-RU" dirty="0"/>
              <a:t>СОДЕРЖАНИЕ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38200" y="2818433"/>
            <a:ext cx="10517188" cy="3140408"/>
          </a:xfrm>
        </p:spPr>
        <p:txBody>
          <a:bodyPr anchor="t">
            <a:normAutofit/>
          </a:bodyPr>
          <a:lstStyle>
            <a:lvl1pPr marL="457200" indent="-457200">
              <a:buSzPct val="150000"/>
              <a:buFont typeface="+mj-lt"/>
              <a:buAutoNum type="arabicPeriod"/>
              <a:defRPr sz="20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41804287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microsoft.com/office/2007/relationships/hdphoto" Target="../media/hdphoto1.wdp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 userDrawn="1"/>
        </p:nvSpPr>
        <p:spPr>
          <a:xfrm>
            <a:off x="0" y="0"/>
            <a:ext cx="12191999" cy="6857999"/>
          </a:xfrm>
          <a:prstGeom prst="rect">
            <a:avLst/>
          </a:prstGeom>
          <a:solidFill>
            <a:srgbClr val="080D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630071"/>
            <a:ext cx="8961953" cy="7956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2"/>
            <a:r>
              <a:rPr lang="ru-RU" dirty="0"/>
              <a:t>Первый уровень</a:t>
            </a:r>
          </a:p>
          <a:p>
            <a:pPr lvl="3"/>
            <a:r>
              <a:rPr lang="ru-RU" dirty="0"/>
              <a:t>Второй уровень</a:t>
            </a:r>
          </a:p>
          <a:p>
            <a:pPr lvl="4"/>
            <a:r>
              <a:rPr lang="ru-RU" dirty="0"/>
              <a:t>Третий уровень</a:t>
            </a:r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45" cstate="print">
            <a:extLst>
              <a:ext uri="{BEBA8EAE-BF5A-486C-A8C5-ECC9F3942E4B}">
                <a14:imgProps xmlns:a14="http://schemas.microsoft.com/office/drawing/2010/main">
                  <a14:imgLayer r:embed="rId46">
                    <a14:imgEffect>
                      <a14:brightnessContrast bright="-7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724" y="909229"/>
            <a:ext cx="1018505" cy="237355"/>
          </a:xfrm>
          <a:prstGeom prst="rect">
            <a:avLst/>
          </a:prstGeom>
          <a:noFill/>
        </p:spPr>
      </p:pic>
      <p:sp>
        <p:nvSpPr>
          <p:cNvPr id="9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220150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60" r:id="rId3"/>
    <p:sldLayoutId id="2147483662" r:id="rId4"/>
    <p:sldLayoutId id="2147483663" r:id="rId5"/>
    <p:sldLayoutId id="2147483664" r:id="rId6"/>
    <p:sldLayoutId id="2147483694" r:id="rId7"/>
    <p:sldLayoutId id="2147483695" r:id="rId8"/>
    <p:sldLayoutId id="2147483679" r:id="rId9"/>
    <p:sldLayoutId id="2147483680" r:id="rId10"/>
    <p:sldLayoutId id="2147483681" r:id="rId11"/>
    <p:sldLayoutId id="2147483682" r:id="rId12"/>
    <p:sldLayoutId id="2147483650" r:id="rId13"/>
    <p:sldLayoutId id="2147483691" r:id="rId14"/>
    <p:sldLayoutId id="2147483692" r:id="rId15"/>
    <p:sldLayoutId id="2147483652" r:id="rId16"/>
    <p:sldLayoutId id="2147483653" r:id="rId17"/>
    <p:sldLayoutId id="2147483656" r:id="rId18"/>
    <p:sldLayoutId id="2147483696" r:id="rId19"/>
    <p:sldLayoutId id="2147483674" r:id="rId20"/>
    <p:sldLayoutId id="2147483665" r:id="rId21"/>
    <p:sldLayoutId id="2147483666" r:id="rId22"/>
    <p:sldLayoutId id="2147483688" r:id="rId23"/>
    <p:sldLayoutId id="2147483689" r:id="rId24"/>
    <p:sldLayoutId id="2147483690" r:id="rId25"/>
    <p:sldLayoutId id="2147483675" r:id="rId26"/>
    <p:sldLayoutId id="2147483676" r:id="rId27"/>
    <p:sldLayoutId id="2147483677" r:id="rId28"/>
    <p:sldLayoutId id="2147483657" r:id="rId29"/>
    <p:sldLayoutId id="2147483684" r:id="rId30"/>
    <p:sldLayoutId id="2147483685" r:id="rId31"/>
    <p:sldLayoutId id="2147483686" r:id="rId32"/>
    <p:sldLayoutId id="2147483687" r:id="rId33"/>
    <p:sldLayoutId id="2147483667" r:id="rId34"/>
    <p:sldLayoutId id="2147483670" r:id="rId35"/>
    <p:sldLayoutId id="2147483668" r:id="rId36"/>
    <p:sldLayoutId id="2147483671" r:id="rId37"/>
    <p:sldLayoutId id="2147483669" r:id="rId38"/>
    <p:sldLayoutId id="2147483672" r:id="rId39"/>
    <p:sldLayoutId id="2147483673" r:id="rId40"/>
    <p:sldLayoutId id="2147483683" r:id="rId41"/>
    <p:sldLayoutId id="2147483678" r:id="rId42"/>
    <p:sldLayoutId id="2147483693" r:id="rId4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000" b="1" kern="1200">
          <a:solidFill>
            <a:schemeClr val="bg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§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360363" indent="-360363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360363" indent="-360363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360363" indent="-360363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6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0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1.wmf"/><Relationship Id="rId5" Type="http://schemas.openxmlformats.org/officeDocument/2006/relationships/oleObject" Target="../embeddings/oleObject1.bin"/><Relationship Id="rId4" Type="http://schemas.microsoft.com/office/2007/relationships/hdphoto" Target="../media/hdphoto4.wdp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3.xml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idx="16"/>
          </p:nvPr>
        </p:nvSpPr>
        <p:spPr/>
        <p:txBody>
          <a:bodyPr/>
          <a:lstStyle/>
          <a:p>
            <a:r>
              <a:rPr lang="ru-RU" dirty="0"/>
              <a:t>Чузлов Вячеслав Алексеевич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7"/>
          </p:nvPr>
        </p:nvSpPr>
        <p:spPr/>
        <p:txBody>
          <a:bodyPr/>
          <a:lstStyle/>
          <a:p>
            <a:r>
              <a:rPr lang="ru-RU" dirty="0"/>
              <a:t>к.т.н., доцент ОХИ ИШПР</a:t>
            </a:r>
          </a:p>
        </p:txBody>
      </p:sp>
      <p:sp>
        <p:nvSpPr>
          <p:cNvPr id="5" name="Заголовок 4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Углубленный курс информатики</a:t>
            </a:r>
          </a:p>
        </p:txBody>
      </p:sp>
      <p:sp>
        <p:nvSpPr>
          <p:cNvPr id="6" name="Подзаголовок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Составление программ с использованием </a:t>
            </a:r>
            <a:br>
              <a:rPr lang="ru-RU" dirty="0"/>
            </a:br>
            <a:r>
              <a:rPr lang="ru-RU" dirty="0"/>
              <a:t>одномерных массивов</a:t>
            </a:r>
          </a:p>
        </p:txBody>
      </p:sp>
    </p:spTree>
    <p:extLst>
      <p:ext uri="{BB962C8B-B14F-4D97-AF65-F5344CB8AC3E}">
        <p14:creationId xmlns:p14="http://schemas.microsoft.com/office/powerpoint/2010/main" val="24186855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tx1"/>
                </a:solidFill>
              </a:rPr>
              <a:t>ГЕНЕРАТОРЫ ДИНАМИЧЕСКИХ МАССИВОВ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F38EC2B3-7380-415F-8053-710BA4586384}"/>
              </a:ext>
            </a:extLst>
          </p:cNvPr>
          <p:cNvSpPr/>
          <p:nvPr/>
        </p:nvSpPr>
        <p:spPr>
          <a:xfrm>
            <a:off x="838199" y="1051126"/>
            <a:ext cx="89962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/>
              <a:t>Для целых значений параметров генерируются массивы элементов типа </a:t>
            </a:r>
            <a:r>
              <a:rPr lang="ru-RU" b="1" dirty="0" err="1"/>
              <a:t>integer</a:t>
            </a:r>
            <a:r>
              <a:rPr lang="ru-RU" dirty="0"/>
              <a:t>: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2619D063-4D43-41F1-B754-619040A561E0}"/>
              </a:ext>
            </a:extLst>
          </p:cNvPr>
          <p:cNvSpPr/>
          <p:nvPr/>
        </p:nvSpPr>
        <p:spPr>
          <a:xfrm>
            <a:off x="838198" y="1500637"/>
            <a:ext cx="89962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b="1" dirty="0" err="1"/>
              <a:t>ArrFill</a:t>
            </a:r>
            <a:r>
              <a:rPr lang="en-US" dirty="0"/>
              <a:t>(n,</a:t>
            </a:r>
            <a:r>
              <a:rPr lang="ru-RU" dirty="0"/>
              <a:t> </a:t>
            </a:r>
            <a:r>
              <a:rPr lang="en-US" dirty="0"/>
              <a:t>a) – n </a:t>
            </a:r>
            <a:r>
              <a:rPr lang="ru-RU" dirty="0"/>
              <a:t>элементов со значением </a:t>
            </a:r>
            <a:r>
              <a:rPr lang="en-US" dirty="0"/>
              <a:t>a;</a:t>
            </a:r>
          </a:p>
          <a:p>
            <a:r>
              <a:rPr lang="en-US" b="1" dirty="0" err="1"/>
              <a:t>ArrRandom</a:t>
            </a:r>
            <a:r>
              <a:rPr lang="en-US" dirty="0"/>
              <a:t>(n,</a:t>
            </a:r>
            <a:r>
              <a:rPr lang="ru-RU" dirty="0"/>
              <a:t> </a:t>
            </a:r>
            <a:r>
              <a:rPr lang="en-US" dirty="0"/>
              <a:t>a,</a:t>
            </a:r>
            <a:r>
              <a:rPr lang="ru-RU" dirty="0"/>
              <a:t> </a:t>
            </a:r>
            <a:r>
              <a:rPr lang="en-US" dirty="0"/>
              <a:t>b) – n </a:t>
            </a:r>
            <a:r>
              <a:rPr lang="ru-RU" dirty="0"/>
              <a:t>случайных чисел на интервале [</a:t>
            </a:r>
            <a:r>
              <a:rPr lang="en-US" dirty="0" err="1"/>
              <a:t>a;b</a:t>
            </a:r>
            <a:r>
              <a:rPr lang="en-US" dirty="0"/>
              <a:t>];</a:t>
            </a:r>
          </a:p>
          <a:p>
            <a:r>
              <a:rPr lang="en-US" b="1" dirty="0" err="1"/>
              <a:t>ArrRandomInteger</a:t>
            </a:r>
            <a:r>
              <a:rPr lang="en-US" dirty="0"/>
              <a:t>(n,</a:t>
            </a:r>
            <a:r>
              <a:rPr lang="ru-RU" dirty="0"/>
              <a:t> </a:t>
            </a:r>
            <a:r>
              <a:rPr lang="en-US" dirty="0"/>
              <a:t>a,</a:t>
            </a:r>
            <a:r>
              <a:rPr lang="ru-RU" dirty="0"/>
              <a:t> </a:t>
            </a:r>
            <a:r>
              <a:rPr lang="en-US" dirty="0"/>
              <a:t>b) – </a:t>
            </a:r>
            <a:r>
              <a:rPr lang="ru-RU" dirty="0"/>
              <a:t>аналог </a:t>
            </a:r>
            <a:r>
              <a:rPr lang="en-US" dirty="0" err="1"/>
              <a:t>ArrRandom</a:t>
            </a:r>
            <a:r>
              <a:rPr lang="en-US" dirty="0"/>
              <a:t>.</a:t>
            </a:r>
            <a:endParaRPr lang="ru-RU" dirty="0"/>
          </a:p>
        </p:txBody>
      </p:sp>
      <p:graphicFrame>
        <p:nvGraphicFramePr>
          <p:cNvPr id="11" name="Таблица 10">
            <a:extLst>
              <a:ext uri="{FF2B5EF4-FFF2-40B4-BE49-F238E27FC236}">
                <a16:creationId xmlns:a16="http://schemas.microsoft.com/office/drawing/2014/main" id="{10C7E59A-3E93-4846-83F7-7BAD4F3483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7383947"/>
              </p:ext>
            </p:extLst>
          </p:nvPr>
        </p:nvGraphicFramePr>
        <p:xfrm>
          <a:off x="838197" y="2608992"/>
          <a:ext cx="8996265" cy="3749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996265">
                  <a:extLst>
                    <a:ext uri="{9D8B030D-6E8A-4147-A177-3AD203B41FA5}">
                      <a16:colId xmlns:a16="http://schemas.microsoft.com/office/drawing/2014/main" val="29924691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begin</a:t>
                      </a:r>
                    </a:p>
                    <a:p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var 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arr1 := </a:t>
                      </a:r>
                      <a:r>
                        <a:rPr lang="en-US" sz="18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ArrFill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5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en-US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arr1.Println;</a:t>
                      </a:r>
                    </a:p>
                    <a:p>
                      <a:r>
                        <a:rPr lang="ru-RU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</a:p>
                    <a:p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var 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arr2 := </a:t>
                      </a:r>
                      <a:r>
                        <a:rPr lang="en-US" sz="18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ArrRandom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10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en-US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en-US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10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arr2.Println;</a:t>
                      </a:r>
                    </a:p>
                    <a:p>
                      <a:r>
                        <a:rPr lang="ru-RU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</a:p>
                    <a:p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var 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arr3 := </a:t>
                      </a:r>
                      <a:r>
                        <a:rPr lang="en-US" sz="18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ArrRandomInteger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10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en-US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en-US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10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arr3.Println</a:t>
                      </a:r>
                    </a:p>
                    <a:p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.</a:t>
                      </a:r>
                      <a:endParaRPr lang="ru-RU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9429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1800" dirty="0">
                          <a:latin typeface="Courier New" panose="02070309020205020404" pitchFamily="49" charset="0"/>
                        </a:rPr>
                        <a:t>0 0 0 0 0</a:t>
                      </a:r>
                    </a:p>
                    <a:p>
                      <a:r>
                        <a:rPr lang="ru-RU" sz="1800" dirty="0">
                          <a:latin typeface="Courier New" panose="02070309020205020404" pitchFamily="49" charset="0"/>
                        </a:rPr>
                        <a:t>1 7 7 6 5 10 9 7 6 9</a:t>
                      </a:r>
                    </a:p>
                    <a:p>
                      <a:r>
                        <a:rPr lang="ru-RU" sz="1800" dirty="0">
                          <a:latin typeface="Courier New" panose="02070309020205020404" pitchFamily="49" charset="0"/>
                        </a:rPr>
                        <a:t>4 8 6 8 9 3 10 3 8 1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93365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407136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tx1"/>
                </a:solidFill>
              </a:rPr>
              <a:t>ГЕНЕРАТОРЫ ДИНАМИЧЕСКИХ МАССИВОВ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21E10E52-D025-4C03-9746-A2CBD36FCF66}"/>
              </a:ext>
            </a:extLst>
          </p:cNvPr>
          <p:cNvSpPr/>
          <p:nvPr/>
        </p:nvSpPr>
        <p:spPr>
          <a:xfrm>
            <a:off x="838200" y="947766"/>
            <a:ext cx="46551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Генераторы массивов из элементов типа </a:t>
            </a:r>
            <a:r>
              <a:rPr lang="ru-RU" b="1" dirty="0" err="1"/>
              <a:t>real</a:t>
            </a:r>
            <a:r>
              <a:rPr lang="ru-RU" dirty="0"/>
              <a:t>: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0500C26D-C334-4CC6-BF98-5DCAC5BDE5B5}"/>
              </a:ext>
            </a:extLst>
          </p:cNvPr>
          <p:cNvSpPr/>
          <p:nvPr/>
        </p:nvSpPr>
        <p:spPr>
          <a:xfrm>
            <a:off x="838200" y="1397277"/>
            <a:ext cx="899626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/>
              <a:t>ArrFill</a:t>
            </a:r>
            <a:r>
              <a:rPr lang="en-US" dirty="0"/>
              <a:t>(n,</a:t>
            </a:r>
            <a:r>
              <a:rPr lang="ru-RU" dirty="0"/>
              <a:t> </a:t>
            </a:r>
            <a:r>
              <a:rPr lang="en-US" dirty="0"/>
              <a:t>a) – n </a:t>
            </a:r>
            <a:r>
              <a:rPr lang="ru-RU" dirty="0"/>
              <a:t>элементов со значением </a:t>
            </a:r>
            <a:r>
              <a:rPr lang="en-US" dirty="0"/>
              <a:t>a </a:t>
            </a:r>
            <a:r>
              <a:rPr lang="ru-RU" dirty="0"/>
              <a:t>типа </a:t>
            </a:r>
            <a:r>
              <a:rPr lang="en-US" dirty="0"/>
              <a:t>real;</a:t>
            </a:r>
          </a:p>
          <a:p>
            <a:r>
              <a:rPr lang="en-US" b="1" dirty="0" err="1"/>
              <a:t>ArrRandomReal</a:t>
            </a:r>
            <a:r>
              <a:rPr lang="en-US" dirty="0"/>
              <a:t>(n,</a:t>
            </a:r>
            <a:r>
              <a:rPr lang="ru-RU" dirty="0"/>
              <a:t> </a:t>
            </a:r>
            <a:r>
              <a:rPr lang="en-US" dirty="0"/>
              <a:t>a,</a:t>
            </a:r>
            <a:r>
              <a:rPr lang="ru-RU" dirty="0"/>
              <a:t> </a:t>
            </a:r>
            <a:r>
              <a:rPr lang="en-US" dirty="0"/>
              <a:t>b) – n </a:t>
            </a:r>
            <a:r>
              <a:rPr lang="ru-RU" dirty="0"/>
              <a:t>случайных чисел на интервале [</a:t>
            </a:r>
            <a:r>
              <a:rPr lang="en-US" dirty="0"/>
              <a:t>a; b]; a,</a:t>
            </a:r>
            <a:r>
              <a:rPr lang="ru-RU" dirty="0"/>
              <a:t> </a:t>
            </a:r>
            <a:r>
              <a:rPr lang="en-US" dirty="0"/>
              <a:t>b – </a:t>
            </a:r>
            <a:r>
              <a:rPr lang="ru-RU" dirty="0"/>
              <a:t>типа </a:t>
            </a:r>
            <a:r>
              <a:rPr lang="en-US" dirty="0"/>
              <a:t>real.</a:t>
            </a:r>
            <a:endParaRPr lang="ru-RU" dirty="0"/>
          </a:p>
        </p:txBody>
      </p:sp>
      <p:graphicFrame>
        <p:nvGraphicFramePr>
          <p:cNvPr id="11" name="Таблица 10">
            <a:extLst>
              <a:ext uri="{FF2B5EF4-FFF2-40B4-BE49-F238E27FC236}">
                <a16:creationId xmlns:a16="http://schemas.microsoft.com/office/drawing/2014/main" id="{10C7E59A-3E93-4846-83F7-7BAD4F3483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4243135"/>
              </p:ext>
            </p:extLst>
          </p:nvPr>
        </p:nvGraphicFramePr>
        <p:xfrm>
          <a:off x="838200" y="2123787"/>
          <a:ext cx="8996265" cy="3474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996265">
                  <a:extLst>
                    <a:ext uri="{9D8B030D-6E8A-4147-A177-3AD203B41FA5}">
                      <a16:colId xmlns:a16="http://schemas.microsoft.com/office/drawing/2014/main" val="29924691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begin</a:t>
                      </a:r>
                    </a:p>
                    <a:p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var 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arr1 := </a:t>
                      </a:r>
                      <a:r>
                        <a:rPr lang="en-US" sz="18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ArrFill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5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en-US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0.5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arr1.Println;</a:t>
                      </a:r>
                    </a:p>
                    <a:p>
                      <a:r>
                        <a:rPr lang="ru-RU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</a:p>
                    <a:p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var 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arr2 := </a:t>
                      </a:r>
                      <a:r>
                        <a:rPr lang="en-US" sz="18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ArrRandomReal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10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en-US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en-US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10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arr2.Println</a:t>
                      </a:r>
                    </a:p>
                    <a:p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.</a:t>
                      </a:r>
                      <a:endParaRPr lang="ru-RU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9429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1800" dirty="0">
                          <a:latin typeface="Courier New" panose="02070309020205020404" pitchFamily="49" charset="0"/>
                        </a:rPr>
                        <a:t>0.5 0.5 0.5 0.5 0.5</a:t>
                      </a:r>
                    </a:p>
                    <a:p>
                      <a:r>
                        <a:rPr lang="ru-RU" sz="1800" dirty="0">
                          <a:latin typeface="Courier New" panose="02070309020205020404" pitchFamily="49" charset="0"/>
                        </a:rPr>
                        <a:t>8.93325934602565 2.61845979495834 4.6721544557587 6.3362589787395 9.89379467903347 4.56312559291866 9.39167760749891 8.13143739389788 2.12302495358653 4.50410369993379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93365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919207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/>
              <a:t>ВВОД ЭЛЕМЕНТОВ МАССИВА С КЛАВИАТУРЫ</a:t>
            </a:r>
            <a:endParaRPr lang="ru-RU" sz="2400" dirty="0">
              <a:solidFill>
                <a:schemeClr val="tx1"/>
              </a:solidFill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21E10E52-D025-4C03-9746-A2CBD36FCF66}"/>
              </a:ext>
            </a:extLst>
          </p:cNvPr>
          <p:cNvSpPr/>
          <p:nvPr/>
        </p:nvSpPr>
        <p:spPr>
          <a:xfrm>
            <a:off x="667481" y="813731"/>
            <a:ext cx="916698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b="1" dirty="0" err="1"/>
              <a:t>ReadArrInteger</a:t>
            </a:r>
            <a:r>
              <a:rPr lang="ru-RU" dirty="0"/>
              <a:t>(n) – создание массива на основе ввода n элементов типа</a:t>
            </a:r>
            <a:r>
              <a:rPr lang="en-US" dirty="0"/>
              <a:t> </a:t>
            </a:r>
            <a:r>
              <a:rPr lang="ru-RU" dirty="0" err="1"/>
              <a:t>integer</a:t>
            </a:r>
            <a:r>
              <a:rPr lang="ru-RU" dirty="0"/>
              <a:t>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b="1" dirty="0" err="1"/>
              <a:t>ReadArrInteger</a:t>
            </a:r>
            <a:r>
              <a:rPr lang="ru-RU" dirty="0"/>
              <a:t>(‘текст приглашения’,</a:t>
            </a:r>
            <a:r>
              <a:rPr lang="en-US" dirty="0"/>
              <a:t> </a:t>
            </a:r>
            <a:r>
              <a:rPr lang="ru-RU" dirty="0"/>
              <a:t>n) – то же, с приглашением ко вводу;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b="1" dirty="0" err="1"/>
              <a:t>ReadArrReal</a:t>
            </a:r>
            <a:r>
              <a:rPr lang="ru-RU" dirty="0"/>
              <a:t>(n) – создание массива на основе ввода n элементов типа </a:t>
            </a:r>
            <a:r>
              <a:rPr lang="ru-RU" dirty="0" err="1"/>
              <a:t>real</a:t>
            </a:r>
            <a:r>
              <a:rPr lang="ru-RU" dirty="0"/>
              <a:t>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b="1" dirty="0" err="1"/>
              <a:t>ReadArrReal</a:t>
            </a:r>
            <a:r>
              <a:rPr lang="ru-RU" dirty="0"/>
              <a:t>(‘текст приглашения’,</a:t>
            </a:r>
            <a:r>
              <a:rPr lang="en-US" dirty="0"/>
              <a:t> </a:t>
            </a:r>
            <a:r>
              <a:rPr lang="ru-RU" dirty="0"/>
              <a:t>n) – то же, с приглашением ко вводу.</a:t>
            </a:r>
          </a:p>
        </p:txBody>
      </p:sp>
      <p:graphicFrame>
        <p:nvGraphicFramePr>
          <p:cNvPr id="11" name="Таблица 10">
            <a:extLst>
              <a:ext uri="{FF2B5EF4-FFF2-40B4-BE49-F238E27FC236}">
                <a16:creationId xmlns:a16="http://schemas.microsoft.com/office/drawing/2014/main" id="{10C7E59A-3E93-4846-83F7-7BAD4F3483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905626"/>
              </p:ext>
            </p:extLst>
          </p:nvPr>
        </p:nvGraphicFramePr>
        <p:xfrm>
          <a:off x="838200" y="2230258"/>
          <a:ext cx="8996265" cy="3200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996265">
                  <a:extLst>
                    <a:ext uri="{9D8B030D-6E8A-4147-A177-3AD203B41FA5}">
                      <a16:colId xmlns:a16="http://schemas.microsoft.com/office/drawing/2014/main" val="29924691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begin</a:t>
                      </a:r>
                    </a:p>
                    <a:p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var 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arr1 := </a:t>
                      </a:r>
                      <a:r>
                        <a:rPr lang="en-US" sz="18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ReadArrInteger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sz="18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'</a:t>
                      </a:r>
                      <a:r>
                        <a:rPr lang="ru-RU" sz="18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Введите 5 целых чисел:'</a:t>
                      </a:r>
                      <a:r>
                        <a:rPr lang="ru-RU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ru-RU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5</a:t>
                      </a:r>
                      <a:r>
                        <a:rPr lang="ru-RU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arr1.Println;</a:t>
                      </a:r>
                    </a:p>
                    <a:p>
                      <a:r>
                        <a:rPr lang="ru-RU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</a:p>
                    <a:p>
                      <a:r>
                        <a:rPr lang="ru-RU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ru-RU" sz="1800" b="1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var</a:t>
                      </a:r>
                      <a:r>
                        <a:rPr lang="ru-RU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ru-RU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arr2 := </a:t>
                      </a:r>
                      <a:r>
                        <a:rPr lang="ru-RU" sz="18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ReadArrReal</a:t>
                      </a:r>
                      <a:r>
                        <a:rPr lang="ru-RU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ru-RU" sz="18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'Введите 3 вещественных числа'</a:t>
                      </a:r>
                      <a:r>
                        <a:rPr lang="ru-RU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ru-RU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3</a:t>
                      </a:r>
                      <a:r>
                        <a:rPr lang="ru-RU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arr2.Println</a:t>
                      </a:r>
                    </a:p>
                    <a:p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.</a:t>
                      </a:r>
                      <a:endParaRPr lang="ru-RU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9429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1800" dirty="0">
                          <a:latin typeface="Courier New" panose="02070309020205020404" pitchFamily="49" charset="0"/>
                        </a:rPr>
                        <a:t>Введите 5 целых чисел: 1 2 3 4 5</a:t>
                      </a:r>
                    </a:p>
                    <a:p>
                      <a:r>
                        <a:rPr lang="ru-RU" sz="1800" dirty="0">
                          <a:latin typeface="Courier New" panose="02070309020205020404" pitchFamily="49" charset="0"/>
                        </a:rPr>
                        <a:t>1 2 3 4 5</a:t>
                      </a:r>
                    </a:p>
                    <a:p>
                      <a:r>
                        <a:rPr lang="ru-RU" sz="1800" dirty="0">
                          <a:latin typeface="Courier New" panose="02070309020205020404" pitchFamily="49" charset="0"/>
                        </a:rPr>
                        <a:t>Введите 3 вещественных числа 0.2 0.5 25.6</a:t>
                      </a:r>
                    </a:p>
                    <a:p>
                      <a:r>
                        <a:rPr lang="ru-RU" sz="1800" dirty="0">
                          <a:latin typeface="Courier New" panose="02070309020205020404" pitchFamily="49" charset="0"/>
                        </a:rPr>
                        <a:t>0.2 0.5 25.6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93365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61513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/>
              <a:t>ОПЕРАЦИИ СО ВСЕМИ ЭЛЕМЕНТАМИ МАССИВА</a:t>
            </a:r>
            <a:endParaRPr lang="ru-RU" sz="2400" dirty="0">
              <a:solidFill>
                <a:schemeClr val="tx1"/>
              </a:solidFill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21E10E52-D025-4C03-9746-A2CBD36FCF66}"/>
              </a:ext>
            </a:extLst>
          </p:cNvPr>
          <p:cNvSpPr/>
          <p:nvPr/>
        </p:nvSpPr>
        <p:spPr>
          <a:xfrm>
            <a:off x="838197" y="813731"/>
            <a:ext cx="899626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/>
              <a:t>Для динамического массива a длиной n определены следующие функции и методы</a:t>
            </a:r>
          </a:p>
        </p:txBody>
      </p:sp>
      <p:graphicFrame>
        <p:nvGraphicFramePr>
          <p:cNvPr id="11" name="Таблица 10">
            <a:extLst>
              <a:ext uri="{FF2B5EF4-FFF2-40B4-BE49-F238E27FC236}">
                <a16:creationId xmlns:a16="http://schemas.microsoft.com/office/drawing/2014/main" id="{10C7E59A-3E93-4846-83F7-7BAD4F3483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4638272"/>
              </p:ext>
            </p:extLst>
          </p:nvPr>
        </p:nvGraphicFramePr>
        <p:xfrm>
          <a:off x="838196" y="3068849"/>
          <a:ext cx="8850686" cy="3718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850686">
                  <a:extLst>
                    <a:ext uri="{9D8B030D-6E8A-4147-A177-3AD203B41FA5}">
                      <a16:colId xmlns:a16="http://schemas.microsoft.com/office/drawing/2014/main" val="299246910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begin</a:t>
                      </a:r>
                    </a:p>
                    <a:p>
                      <a:r>
                        <a:rPr lang="sv-SE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var </a:t>
                      </a:r>
                      <a:r>
                        <a:rPr lang="sv-SE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 := ArrRandom(</a:t>
                      </a:r>
                      <a:r>
                        <a:rPr lang="sv-SE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5</a:t>
                      </a:r>
                      <a:r>
                        <a:rPr lang="sv-SE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sv-SE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</a:t>
                      </a:r>
                      <a:r>
                        <a:rPr lang="sv-SE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sv-SE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10</a:t>
                      </a:r>
                      <a:r>
                        <a:rPr lang="sv-SE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6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a.Println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var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 := Copy(a); </a:t>
                      </a:r>
                      <a:r>
                        <a:rPr lang="en-US" sz="1600" b="0" dirty="0">
                          <a:solidFill>
                            <a:srgbClr val="008000"/>
                          </a:solidFill>
                          <a:latin typeface="Courier New" panose="02070309020205020404" pitchFamily="49" charset="0"/>
                        </a:rPr>
                        <a:t>// </a:t>
                      </a:r>
                      <a:r>
                        <a:rPr lang="ru-RU" sz="1600" b="0" dirty="0">
                          <a:solidFill>
                            <a:srgbClr val="008000"/>
                          </a:solidFill>
                          <a:latin typeface="Courier New" panose="02070309020205020404" pitchFamily="49" charset="0"/>
                        </a:rPr>
                        <a:t>копия массива </a:t>
                      </a:r>
                      <a:r>
                        <a:rPr lang="en-US" sz="1600" b="0" dirty="0">
                          <a:solidFill>
                            <a:srgbClr val="008000"/>
                          </a:solidFill>
                          <a:latin typeface="Courier New" panose="02070309020205020404" pitchFamily="49" charset="0"/>
                        </a:rPr>
                        <a:t>a</a:t>
                      </a:r>
                    </a:p>
                    <a:p>
                      <a:r>
                        <a:rPr lang="ru-RU" sz="1600" b="0" dirty="0">
                          <a:solidFill>
                            <a:srgbClr val="008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ru-RU" sz="1600" b="1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var</a:t>
                      </a:r>
                      <a:r>
                        <a:rPr lang="ru-RU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ru-RU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c := a; </a:t>
                      </a:r>
                      <a:r>
                        <a:rPr lang="ru-RU" sz="1600" b="0" dirty="0">
                          <a:solidFill>
                            <a:srgbClr val="008000"/>
                          </a:solidFill>
                          <a:latin typeface="Courier New" panose="02070309020205020404" pitchFamily="49" charset="0"/>
                        </a:rPr>
                        <a:t>// копируется ссылки и c - просто еще одно имя для a</a:t>
                      </a:r>
                    </a:p>
                    <a:p>
                      <a:r>
                        <a:rPr lang="ru-RU" sz="1600" b="0" dirty="0">
                          <a:solidFill>
                            <a:srgbClr val="008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</a:p>
                    <a:p>
                      <a:r>
                        <a:rPr lang="ru-RU" sz="1600" b="0" dirty="0">
                          <a:solidFill>
                            <a:srgbClr val="008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ru-RU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c[</a:t>
                      </a:r>
                      <a:r>
                        <a:rPr lang="ru-RU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</a:t>
                      </a:r>
                      <a:r>
                        <a:rPr lang="ru-RU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] := </a:t>
                      </a:r>
                      <a:r>
                        <a:rPr lang="ru-RU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77</a:t>
                      </a:r>
                      <a:r>
                        <a:rPr lang="ru-RU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 </a:t>
                      </a:r>
                      <a:r>
                        <a:rPr lang="ru-RU" sz="1600" b="0" dirty="0">
                          <a:solidFill>
                            <a:srgbClr val="008000"/>
                          </a:solidFill>
                          <a:latin typeface="Courier New" panose="02070309020205020404" pitchFamily="49" charset="0"/>
                        </a:rPr>
                        <a:t>// a[0] тоже изменится</a:t>
                      </a:r>
                    </a:p>
                    <a:p>
                      <a:r>
                        <a:rPr lang="en-US" sz="1600" b="0" dirty="0">
                          <a:solidFill>
                            <a:srgbClr val="008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6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a.Println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6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b.Println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6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c.Println</a:t>
                      </a:r>
                      <a:endParaRPr lang="en-US" sz="160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.</a:t>
                      </a:r>
                      <a:endParaRPr lang="ru-RU" sz="16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942961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ru-RU" sz="1400" dirty="0">
                          <a:latin typeface="Courier New" panose="02070309020205020404" pitchFamily="49" charset="0"/>
                        </a:rPr>
                        <a:t>1 10 3 3 5</a:t>
                      </a:r>
                      <a:r>
                        <a:rPr lang="en-US" sz="1400" dirty="0">
                          <a:latin typeface="Courier New" panose="02070309020205020404" pitchFamily="49" charset="0"/>
                        </a:rPr>
                        <a:t>  (a)</a:t>
                      </a:r>
                      <a:endParaRPr lang="ru-RU" sz="1400" dirty="0">
                        <a:latin typeface="Courier New" panose="02070309020205020404" pitchFamily="49" charset="0"/>
                      </a:endParaRPr>
                    </a:p>
                    <a:p>
                      <a:r>
                        <a:rPr lang="ru-RU" sz="1400" dirty="0">
                          <a:latin typeface="Courier New" panose="02070309020205020404" pitchFamily="49" charset="0"/>
                        </a:rPr>
                        <a:t>77 10 3 3 5</a:t>
                      </a:r>
                      <a:r>
                        <a:rPr lang="en-US" sz="1400" dirty="0">
                          <a:latin typeface="Courier New" panose="02070309020205020404" pitchFamily="49" charset="0"/>
                        </a:rPr>
                        <a:t> (a)</a:t>
                      </a:r>
                      <a:endParaRPr lang="ru-RU" sz="1400" dirty="0">
                        <a:latin typeface="Courier New" panose="02070309020205020404" pitchFamily="49" charset="0"/>
                      </a:endParaRPr>
                    </a:p>
                    <a:p>
                      <a:r>
                        <a:rPr lang="ru-RU" sz="1400" dirty="0">
                          <a:latin typeface="Courier New" panose="02070309020205020404" pitchFamily="49" charset="0"/>
                        </a:rPr>
                        <a:t>1 10 3 3 5</a:t>
                      </a:r>
                      <a:r>
                        <a:rPr lang="en-US" sz="1400" dirty="0">
                          <a:latin typeface="Courier New" panose="02070309020205020404" pitchFamily="49" charset="0"/>
                        </a:rPr>
                        <a:t>  (b)</a:t>
                      </a:r>
                      <a:endParaRPr lang="ru-RU" sz="1400" dirty="0">
                        <a:latin typeface="Courier New" panose="02070309020205020404" pitchFamily="49" charset="0"/>
                      </a:endParaRPr>
                    </a:p>
                    <a:p>
                      <a:r>
                        <a:rPr lang="ru-RU" sz="1400" dirty="0">
                          <a:latin typeface="Courier New" panose="02070309020205020404" pitchFamily="49" charset="0"/>
                        </a:rPr>
                        <a:t>77 10 3 3 5</a:t>
                      </a:r>
                      <a:r>
                        <a:rPr lang="en-US" sz="1400" dirty="0">
                          <a:latin typeface="Courier New" panose="02070309020205020404" pitchFamily="49" charset="0"/>
                        </a:rPr>
                        <a:t> (c)</a:t>
                      </a:r>
                      <a:endParaRPr lang="ru-RU" sz="1600" dirty="0">
                        <a:latin typeface="Courier New" panose="020703090202050204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9336549"/>
                  </a:ext>
                </a:extLst>
              </a:tr>
            </a:tbl>
          </a:graphicData>
        </a:graphic>
      </p:graphicFrame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A70B3CA9-3E03-4C8A-9A3B-8AC7E0F8A9E7}"/>
              </a:ext>
            </a:extLst>
          </p:cNvPr>
          <p:cNvSpPr/>
          <p:nvPr/>
        </p:nvSpPr>
        <p:spPr>
          <a:xfrm>
            <a:off x="838197" y="1183063"/>
            <a:ext cx="899626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 err="1"/>
              <a:t>a.</a:t>
            </a:r>
            <a:r>
              <a:rPr lang="ru-RU" b="1" dirty="0" err="1"/>
              <a:t>Count</a:t>
            </a:r>
            <a:r>
              <a:rPr lang="ru-RU" dirty="0"/>
              <a:t>, </a:t>
            </a:r>
            <a:r>
              <a:rPr lang="ru-RU" dirty="0" err="1"/>
              <a:t>a.</a:t>
            </a:r>
            <a:r>
              <a:rPr lang="ru-RU" b="1" dirty="0" err="1"/>
              <a:t>Length</a:t>
            </a:r>
            <a:r>
              <a:rPr lang="ru-RU" dirty="0"/>
              <a:t> и </a:t>
            </a:r>
            <a:r>
              <a:rPr lang="ru-RU" b="1" dirty="0" err="1"/>
              <a:t>Lengh</a:t>
            </a:r>
            <a:r>
              <a:rPr lang="ru-RU" dirty="0"/>
              <a:t>(a) возвращают n - длину массива;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 err="1"/>
              <a:t>a.</a:t>
            </a:r>
            <a:r>
              <a:rPr lang="ru-RU" b="1" dirty="0" err="1"/>
              <a:t>High</a:t>
            </a:r>
            <a:r>
              <a:rPr lang="ru-RU" dirty="0"/>
              <a:t> и </a:t>
            </a:r>
            <a:r>
              <a:rPr lang="ru-RU" b="1" dirty="0" err="1"/>
              <a:t>High</a:t>
            </a:r>
            <a:r>
              <a:rPr lang="ru-RU" dirty="0"/>
              <a:t>(a) возвращают значение индекса последнего элемента массива длины n, равного n-1;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 err="1"/>
              <a:t>a.</a:t>
            </a:r>
            <a:r>
              <a:rPr lang="ru-RU" b="1" dirty="0" err="1"/>
              <a:t>Low</a:t>
            </a:r>
            <a:r>
              <a:rPr lang="ru-RU" dirty="0"/>
              <a:t> и </a:t>
            </a:r>
            <a:r>
              <a:rPr lang="ru-RU" b="1" dirty="0" err="1"/>
              <a:t>Low</a:t>
            </a:r>
            <a:r>
              <a:rPr lang="ru-RU" dirty="0"/>
              <a:t>(a) возвращают 0 – значение индекса первого элемента массива.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1B453E8A-AE7A-4D3F-B23E-1CEC3808E7FA}"/>
              </a:ext>
            </a:extLst>
          </p:cNvPr>
          <p:cNvSpPr/>
          <p:nvPr/>
        </p:nvSpPr>
        <p:spPr>
          <a:xfrm>
            <a:off x="838196" y="2402955"/>
            <a:ext cx="899626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/>
              <a:t>Копию массива а можно получить при помощи функции </a:t>
            </a:r>
            <a:r>
              <a:rPr lang="ru-RU" dirty="0" err="1"/>
              <a:t>Copy</a:t>
            </a:r>
            <a:r>
              <a:rPr lang="ru-RU" dirty="0"/>
              <a:t>(a). Такую копию можно присвоить другому динамическому массиву.</a:t>
            </a:r>
          </a:p>
        </p:txBody>
      </p:sp>
    </p:spTree>
    <p:extLst>
      <p:ext uri="{BB962C8B-B14F-4D97-AF65-F5344CB8AC3E}">
        <p14:creationId xmlns:p14="http://schemas.microsoft.com/office/powerpoint/2010/main" val="5286429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/>
              <a:t>ПЕРЕБОР ЭЛЕМЕНТОВ МАССИВА В ЦИКЛЕ</a:t>
            </a:r>
            <a:endParaRPr lang="ru-RU" sz="2400" dirty="0">
              <a:solidFill>
                <a:schemeClr val="tx1"/>
              </a:solidFill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21E10E52-D025-4C03-9746-A2CBD36FCF66}"/>
              </a:ext>
            </a:extLst>
          </p:cNvPr>
          <p:cNvSpPr/>
          <p:nvPr/>
        </p:nvSpPr>
        <p:spPr>
          <a:xfrm>
            <a:off x="838197" y="813731"/>
            <a:ext cx="899626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/>
              <a:t>Для перебора всего массива удобнее всего использовать циклы </a:t>
            </a:r>
            <a:r>
              <a:rPr lang="ru-RU" b="1" dirty="0" err="1"/>
              <a:t>for</a:t>
            </a:r>
            <a:r>
              <a:rPr lang="ru-RU" dirty="0"/>
              <a:t> и</a:t>
            </a:r>
            <a:r>
              <a:rPr lang="en-US" dirty="0"/>
              <a:t> </a:t>
            </a:r>
            <a:r>
              <a:rPr lang="ru-RU" b="1" dirty="0" err="1"/>
              <a:t>foreach</a:t>
            </a:r>
            <a:r>
              <a:rPr lang="ru-RU" dirty="0"/>
              <a:t>. </a:t>
            </a:r>
            <a:endParaRPr lang="en-U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/>
              <a:t>Цикл </a:t>
            </a:r>
            <a:r>
              <a:rPr lang="ru-RU" b="1" dirty="0" err="1"/>
              <a:t>for</a:t>
            </a:r>
            <a:r>
              <a:rPr lang="ru-RU" dirty="0"/>
              <a:t> используют, если требуется работа с индексом массива, поскольку в нем доступ к элементу массива производится именно по индексу.</a:t>
            </a:r>
            <a:endParaRPr lang="en-U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/>
              <a:t>Если нужно</a:t>
            </a:r>
            <a:r>
              <a:rPr lang="en-US" dirty="0"/>
              <a:t> </a:t>
            </a:r>
            <a:r>
              <a:rPr lang="ru-RU" dirty="0"/>
              <a:t>только получить значение элемента, проще использовать цикл </a:t>
            </a:r>
            <a:r>
              <a:rPr lang="ru-RU" b="1" dirty="0" err="1"/>
              <a:t>foreach</a:t>
            </a:r>
            <a:r>
              <a:rPr lang="ru-RU" dirty="0"/>
              <a:t>, но в теле</a:t>
            </a:r>
            <a:r>
              <a:rPr lang="en-US" dirty="0"/>
              <a:t> </a:t>
            </a:r>
            <a:r>
              <a:rPr lang="ru-RU" dirty="0"/>
              <a:t>этого цикла массив считается доступным лишь на чтение.</a:t>
            </a:r>
          </a:p>
        </p:txBody>
      </p:sp>
      <p:graphicFrame>
        <p:nvGraphicFramePr>
          <p:cNvPr id="11" name="Таблица 10">
            <a:extLst>
              <a:ext uri="{FF2B5EF4-FFF2-40B4-BE49-F238E27FC236}">
                <a16:creationId xmlns:a16="http://schemas.microsoft.com/office/drawing/2014/main" id="{10C7E59A-3E93-4846-83F7-7BAD4F3483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419141"/>
              </p:ext>
            </p:extLst>
          </p:nvPr>
        </p:nvGraphicFramePr>
        <p:xfrm>
          <a:off x="617688" y="2423758"/>
          <a:ext cx="4851229" cy="2560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51229">
                  <a:extLst>
                    <a:ext uri="{9D8B030D-6E8A-4147-A177-3AD203B41FA5}">
                      <a16:colId xmlns:a16="http://schemas.microsoft.com/office/drawing/2014/main" val="299246910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begin</a:t>
                      </a:r>
                    </a:p>
                    <a:p>
                      <a:r>
                        <a:rPr lang="sv-SE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var </a:t>
                      </a:r>
                      <a:r>
                        <a:rPr lang="sv-SE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 := ArrRandom(</a:t>
                      </a:r>
                      <a:r>
                        <a:rPr lang="sv-SE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10</a:t>
                      </a:r>
                      <a:r>
                        <a:rPr lang="sv-SE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-</a:t>
                      </a:r>
                      <a:r>
                        <a:rPr lang="sv-SE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20</a:t>
                      </a:r>
                      <a:r>
                        <a:rPr lang="sv-SE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sv-SE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30</a:t>
                      </a:r>
                      <a:r>
                        <a:rPr lang="sv-SE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6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arr.Println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endParaRPr lang="en-US" sz="160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for var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i := 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 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to </a:t>
                      </a:r>
                      <a:r>
                        <a:rPr lang="en-US" sz="16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arr.High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do</a:t>
                      </a: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</a:t>
                      </a:r>
                      <a:r>
                        <a:rPr lang="en-US" sz="16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[i] := 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2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* </a:t>
                      </a:r>
                      <a:r>
                        <a:rPr lang="en-US" sz="16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[i] + 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6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arr.Println</a:t>
                      </a:r>
                      <a:endParaRPr lang="en-US" sz="160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.</a:t>
                      </a:r>
                      <a:endParaRPr lang="ru-RU" sz="1600" dirty="0"/>
                    </a:p>
                  </a:txBody>
                  <a:tcPr marL="100584" marR="100584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942961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ru-RU" sz="1400" dirty="0">
                          <a:latin typeface="Courier New" panose="02070309020205020404" pitchFamily="49" charset="0"/>
                        </a:rPr>
                        <a:t>-16 -7 11 18 30 -5 -4 15 12 30</a:t>
                      </a:r>
                    </a:p>
                    <a:p>
                      <a:r>
                        <a:rPr lang="ru-RU" sz="1400" dirty="0">
                          <a:latin typeface="Courier New" panose="02070309020205020404" pitchFamily="49" charset="0"/>
                        </a:rPr>
                        <a:t>-31 -13 23 37 61 -9 -7 31 25 61</a:t>
                      </a:r>
                    </a:p>
                  </a:txBody>
                  <a:tcPr marL="100584" marR="100584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9336549"/>
                  </a:ext>
                </a:extLst>
              </a:tr>
            </a:tbl>
          </a:graphicData>
        </a:graphic>
      </p:graphicFrame>
      <p:graphicFrame>
        <p:nvGraphicFramePr>
          <p:cNvPr id="9" name="Таблица 8">
            <a:extLst>
              <a:ext uri="{FF2B5EF4-FFF2-40B4-BE49-F238E27FC236}">
                <a16:creationId xmlns:a16="http://schemas.microsoft.com/office/drawing/2014/main" id="{C9AA1395-A676-40C9-9D17-99FF557F96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5968742"/>
              </p:ext>
            </p:extLst>
          </p:nvPr>
        </p:nvGraphicFramePr>
        <p:xfrm>
          <a:off x="5736101" y="2417467"/>
          <a:ext cx="4851229" cy="28041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51229">
                  <a:extLst>
                    <a:ext uri="{9D8B030D-6E8A-4147-A177-3AD203B41FA5}">
                      <a16:colId xmlns:a16="http://schemas.microsoft.com/office/drawing/2014/main" val="299246910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begin</a:t>
                      </a:r>
                    </a:p>
                    <a:p>
                      <a:r>
                        <a:rPr lang="sv-SE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var </a:t>
                      </a:r>
                      <a:r>
                        <a:rPr lang="sv-SE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 := ArrRandom(</a:t>
                      </a:r>
                      <a:r>
                        <a:rPr lang="sv-SE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10</a:t>
                      </a:r>
                      <a:r>
                        <a:rPr lang="sv-SE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-</a:t>
                      </a:r>
                      <a:r>
                        <a:rPr lang="sv-SE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20</a:t>
                      </a:r>
                      <a:r>
                        <a:rPr lang="sv-SE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sv-SE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30</a:t>
                      </a:r>
                      <a:r>
                        <a:rPr lang="sv-SE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6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arr.Println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ru-RU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</a:p>
                    <a:p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var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s := 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foreach var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item 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in </a:t>
                      </a:r>
                      <a:r>
                        <a:rPr lang="en-US" sz="16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do</a:t>
                      </a: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s += item * item - 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5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6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s.Println</a:t>
                      </a:r>
                      <a:endParaRPr lang="en-US" sz="160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.</a:t>
                      </a:r>
                      <a:endParaRPr lang="ru-RU" sz="1600" dirty="0"/>
                    </a:p>
                  </a:txBody>
                  <a:tcPr marL="100584" marR="100584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942961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ru-RU" sz="1400" dirty="0">
                          <a:latin typeface="Courier New" panose="02070309020205020404" pitchFamily="49" charset="0"/>
                        </a:rPr>
                        <a:t>6 9 -3 20 30 -17 5 -3 4 -5</a:t>
                      </a:r>
                    </a:p>
                    <a:p>
                      <a:r>
                        <a:rPr lang="ru-RU" sz="1400" dirty="0">
                          <a:latin typeface="Courier New" panose="02070309020205020404" pitchFamily="49" charset="0"/>
                        </a:rPr>
                        <a:t>1740 </a:t>
                      </a:r>
                    </a:p>
                  </a:txBody>
                  <a:tcPr marL="100584" marR="100584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93365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50697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/>
              <a:t>МАКСИМУМ, МИНИМУМ, СУММА, ПРОИЗВЕДЕНИЕ И СРЕДНЕЕ</a:t>
            </a:r>
            <a:endParaRPr lang="ru-RU" sz="2400" dirty="0">
              <a:solidFill>
                <a:schemeClr val="tx1"/>
              </a:solidFill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21E10E52-D025-4C03-9746-A2CBD36FCF66}"/>
              </a:ext>
            </a:extLst>
          </p:cNvPr>
          <p:cNvSpPr/>
          <p:nvPr/>
        </p:nvSpPr>
        <p:spPr>
          <a:xfrm>
            <a:off x="838200" y="947766"/>
            <a:ext cx="899626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Максимальное </a:t>
            </a:r>
            <a:r>
              <a:rPr lang="ru-RU" dirty="0" err="1"/>
              <a:t>a.</a:t>
            </a:r>
            <a:r>
              <a:rPr lang="ru-RU" b="1" dirty="0" err="1"/>
              <a:t>Max</a:t>
            </a:r>
            <a:r>
              <a:rPr lang="ru-RU" dirty="0"/>
              <a:t> и минимальное </a:t>
            </a:r>
            <a:r>
              <a:rPr lang="ru-RU" dirty="0" err="1"/>
              <a:t>a.</a:t>
            </a:r>
            <a:r>
              <a:rPr lang="ru-RU" b="1" dirty="0" err="1"/>
              <a:t>Min</a:t>
            </a:r>
            <a:r>
              <a:rPr lang="ru-RU" dirty="0"/>
              <a:t> значения элементов массива</a:t>
            </a:r>
            <a:r>
              <a:rPr lang="en-US" dirty="0"/>
              <a:t>:</a:t>
            </a:r>
            <a:endParaRPr lang="ru-RU" dirty="0"/>
          </a:p>
        </p:txBody>
      </p:sp>
      <p:graphicFrame>
        <p:nvGraphicFramePr>
          <p:cNvPr id="11" name="Таблица 10">
            <a:extLst>
              <a:ext uri="{FF2B5EF4-FFF2-40B4-BE49-F238E27FC236}">
                <a16:creationId xmlns:a16="http://schemas.microsoft.com/office/drawing/2014/main" id="{10C7E59A-3E93-4846-83F7-7BAD4F3483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7384510"/>
              </p:ext>
            </p:extLst>
          </p:nvPr>
        </p:nvGraphicFramePr>
        <p:xfrm>
          <a:off x="838200" y="1380347"/>
          <a:ext cx="8996266" cy="2529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996266">
                  <a:extLst>
                    <a:ext uri="{9D8B030D-6E8A-4147-A177-3AD203B41FA5}">
                      <a16:colId xmlns:a16="http://schemas.microsoft.com/office/drawing/2014/main" val="299246910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begin</a:t>
                      </a:r>
                    </a:p>
                    <a:p>
                      <a:r>
                        <a:rPr lang="sv-SE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var </a:t>
                      </a:r>
                      <a:r>
                        <a:rPr lang="sv-SE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 := ArrRandom(</a:t>
                      </a:r>
                      <a:r>
                        <a:rPr lang="sv-SE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10</a:t>
                      </a:r>
                      <a:r>
                        <a:rPr lang="sv-SE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-</a:t>
                      </a:r>
                      <a:r>
                        <a:rPr lang="sv-SE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20</a:t>
                      </a:r>
                      <a:r>
                        <a:rPr lang="sv-SE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sv-SE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30</a:t>
                      </a:r>
                      <a:r>
                        <a:rPr lang="sv-SE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6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a.Println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ru-RU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</a:p>
                    <a:p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6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a.Max.Println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6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a.Min.Println</a:t>
                      </a:r>
                      <a:endParaRPr lang="en-US" sz="160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.</a:t>
                      </a:r>
                      <a:endParaRPr lang="ru-RU" sz="1600" dirty="0"/>
                    </a:p>
                  </a:txBody>
                  <a:tcPr marL="100584" marR="100584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942961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ru-RU" sz="1400" dirty="0">
                          <a:latin typeface="Courier New" panose="02070309020205020404" pitchFamily="49" charset="0"/>
                        </a:rPr>
                        <a:t>26 30 -14 22 15 10 12 22 11 -5</a:t>
                      </a:r>
                    </a:p>
                    <a:p>
                      <a:r>
                        <a:rPr lang="ru-RU" sz="1400" dirty="0">
                          <a:latin typeface="Courier New" panose="02070309020205020404" pitchFamily="49" charset="0"/>
                        </a:rPr>
                        <a:t>30 </a:t>
                      </a:r>
                    </a:p>
                    <a:p>
                      <a:r>
                        <a:rPr lang="ru-RU" sz="1400" dirty="0">
                          <a:latin typeface="Courier New" panose="02070309020205020404" pitchFamily="49" charset="0"/>
                        </a:rPr>
                        <a:t>-14 </a:t>
                      </a:r>
                    </a:p>
                  </a:txBody>
                  <a:tcPr marL="100584" marR="100584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93365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404404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/>
              <a:t>МАКСИМУМ, МИНИМУМ, СУММА, ПРОИЗВЕДЕНИЕ И СРЕДНЕЕ</a:t>
            </a:r>
            <a:endParaRPr lang="ru-RU" sz="2400" dirty="0">
              <a:solidFill>
                <a:schemeClr val="tx1"/>
              </a:solidFill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21E10E52-D025-4C03-9746-A2CBD36FCF66}"/>
              </a:ext>
            </a:extLst>
          </p:cNvPr>
          <p:cNvSpPr/>
          <p:nvPr/>
        </p:nvSpPr>
        <p:spPr>
          <a:xfrm>
            <a:off x="838200" y="947766"/>
            <a:ext cx="899626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Сумма значений всех элементов массива a может быть получена при помощи метода </a:t>
            </a:r>
            <a:r>
              <a:rPr lang="ru-RU" dirty="0" err="1"/>
              <a:t>a.</a:t>
            </a:r>
            <a:r>
              <a:rPr lang="ru-RU" b="1" dirty="0" err="1"/>
              <a:t>Sum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Произведение – при помощи метода </a:t>
            </a:r>
            <a:r>
              <a:rPr lang="ru-RU" dirty="0" err="1"/>
              <a:t>a.</a:t>
            </a:r>
            <a:r>
              <a:rPr lang="ru-RU" b="1" dirty="0" err="1"/>
              <a:t>Product</a:t>
            </a:r>
            <a:r>
              <a:rPr lang="ru-RU" dirty="0"/>
              <a:t>, 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Метод </a:t>
            </a:r>
            <a:r>
              <a:rPr lang="ru-RU" dirty="0" err="1"/>
              <a:t>a.</a:t>
            </a:r>
            <a:r>
              <a:rPr lang="ru-RU" b="1" dirty="0" err="1"/>
              <a:t>Average</a:t>
            </a:r>
            <a:r>
              <a:rPr lang="ru-RU" dirty="0"/>
              <a:t> вернет</a:t>
            </a:r>
            <a:r>
              <a:rPr lang="en-US" dirty="0"/>
              <a:t> </a:t>
            </a:r>
            <a:r>
              <a:rPr lang="ru-RU" dirty="0"/>
              <a:t>среднее арифметическое.</a:t>
            </a:r>
          </a:p>
        </p:txBody>
      </p:sp>
      <p:graphicFrame>
        <p:nvGraphicFramePr>
          <p:cNvPr id="11" name="Таблица 10">
            <a:extLst>
              <a:ext uri="{FF2B5EF4-FFF2-40B4-BE49-F238E27FC236}">
                <a16:creationId xmlns:a16="http://schemas.microsoft.com/office/drawing/2014/main" id="{10C7E59A-3E93-4846-83F7-7BAD4F3483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2141833"/>
              </p:ext>
            </p:extLst>
          </p:nvPr>
        </p:nvGraphicFramePr>
        <p:xfrm>
          <a:off x="838200" y="2394955"/>
          <a:ext cx="8996266" cy="2987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996266">
                  <a:extLst>
                    <a:ext uri="{9D8B030D-6E8A-4147-A177-3AD203B41FA5}">
                      <a16:colId xmlns:a16="http://schemas.microsoft.com/office/drawing/2014/main" val="299246910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begin</a:t>
                      </a:r>
                    </a:p>
                    <a:p>
                      <a:r>
                        <a:rPr lang="sv-SE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var </a:t>
                      </a:r>
                      <a:r>
                        <a:rPr lang="sv-SE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 := ArrRandom(</a:t>
                      </a:r>
                      <a:r>
                        <a:rPr lang="sv-SE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10</a:t>
                      </a:r>
                      <a:r>
                        <a:rPr lang="sv-SE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-</a:t>
                      </a:r>
                      <a:r>
                        <a:rPr lang="sv-SE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20</a:t>
                      </a:r>
                      <a:r>
                        <a:rPr lang="sv-SE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sv-SE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30</a:t>
                      </a:r>
                      <a:r>
                        <a:rPr lang="sv-SE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6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a.Println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ru-RU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</a:p>
                    <a:p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6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a.Sum.Println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6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a.Product.Println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6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a.Average.Print</a:t>
                      </a:r>
                      <a:endParaRPr lang="en-US" sz="160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.</a:t>
                      </a:r>
                      <a:endParaRPr lang="ru-RU" sz="1600" dirty="0"/>
                    </a:p>
                  </a:txBody>
                  <a:tcPr marL="100584" marR="100584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942961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ru-RU" sz="1400" dirty="0">
                          <a:latin typeface="Courier New" panose="02070309020205020404" pitchFamily="49" charset="0"/>
                        </a:rPr>
                        <a:t>13 -5 -12 8 -7 -1 20 10 -19 21</a:t>
                      </a:r>
                    </a:p>
                    <a:p>
                      <a:r>
                        <a:rPr lang="ru-RU" sz="1400" dirty="0">
                          <a:latin typeface="Courier New" panose="02070309020205020404" pitchFamily="49" charset="0"/>
                        </a:rPr>
                        <a:t>28 </a:t>
                      </a:r>
                    </a:p>
                    <a:p>
                      <a:r>
                        <a:rPr lang="ru-RU" sz="1400" dirty="0">
                          <a:latin typeface="Courier New" panose="02070309020205020404" pitchFamily="49" charset="0"/>
                        </a:rPr>
                        <a:t>-3485664000 </a:t>
                      </a:r>
                    </a:p>
                    <a:p>
                      <a:r>
                        <a:rPr lang="ru-RU" sz="1400" dirty="0">
                          <a:latin typeface="Courier New" panose="02070309020205020404" pitchFamily="49" charset="0"/>
                        </a:rPr>
                        <a:t>2.8 </a:t>
                      </a:r>
                    </a:p>
                  </a:txBody>
                  <a:tcPr marL="100584" marR="100584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93365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708196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/>
              <a:t>МАКСИМУМ, МИНИМУМ, СУММА, ПРОИЗВЕДЕНИЕ И СРЕДНЕЕ</a:t>
            </a:r>
            <a:endParaRPr lang="ru-RU" sz="2400" dirty="0">
              <a:solidFill>
                <a:schemeClr val="tx1"/>
              </a:solidFill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21E10E52-D025-4C03-9746-A2CBD36FCF66}"/>
              </a:ext>
            </a:extLst>
          </p:cNvPr>
          <p:cNvSpPr/>
          <p:nvPr/>
        </p:nvSpPr>
        <p:spPr>
          <a:xfrm>
            <a:off x="838200" y="947766"/>
            <a:ext cx="899626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Сумма значений всех элементов массива a может быть получена при помощи метода </a:t>
            </a:r>
            <a:r>
              <a:rPr lang="ru-RU" dirty="0" err="1"/>
              <a:t>a.</a:t>
            </a:r>
            <a:r>
              <a:rPr lang="ru-RU" b="1" dirty="0" err="1"/>
              <a:t>Sum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Произведение – при помощи метода </a:t>
            </a:r>
            <a:r>
              <a:rPr lang="ru-RU" dirty="0" err="1"/>
              <a:t>a.</a:t>
            </a:r>
            <a:r>
              <a:rPr lang="ru-RU" b="1" dirty="0" err="1"/>
              <a:t>Product</a:t>
            </a:r>
            <a:r>
              <a:rPr lang="ru-RU" dirty="0"/>
              <a:t>, 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Метод </a:t>
            </a:r>
            <a:r>
              <a:rPr lang="ru-RU" dirty="0" err="1"/>
              <a:t>a.</a:t>
            </a:r>
            <a:r>
              <a:rPr lang="ru-RU" b="1" dirty="0" err="1"/>
              <a:t>Average</a:t>
            </a:r>
            <a:r>
              <a:rPr lang="ru-RU" dirty="0"/>
              <a:t> вернет</a:t>
            </a:r>
            <a:r>
              <a:rPr lang="en-US" dirty="0"/>
              <a:t> </a:t>
            </a:r>
            <a:r>
              <a:rPr lang="ru-RU" dirty="0"/>
              <a:t>среднее арифметическое.</a:t>
            </a:r>
          </a:p>
        </p:txBody>
      </p:sp>
      <p:graphicFrame>
        <p:nvGraphicFramePr>
          <p:cNvPr id="11" name="Таблица 10">
            <a:extLst>
              <a:ext uri="{FF2B5EF4-FFF2-40B4-BE49-F238E27FC236}">
                <a16:creationId xmlns:a16="http://schemas.microsoft.com/office/drawing/2014/main" id="{10C7E59A-3E93-4846-83F7-7BAD4F3483D3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2394955"/>
          <a:ext cx="8996266" cy="2987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996266">
                  <a:extLst>
                    <a:ext uri="{9D8B030D-6E8A-4147-A177-3AD203B41FA5}">
                      <a16:colId xmlns:a16="http://schemas.microsoft.com/office/drawing/2014/main" val="299246910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begin</a:t>
                      </a:r>
                    </a:p>
                    <a:p>
                      <a:r>
                        <a:rPr lang="sv-SE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var </a:t>
                      </a:r>
                      <a:r>
                        <a:rPr lang="sv-SE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 := ArrRandom(</a:t>
                      </a:r>
                      <a:r>
                        <a:rPr lang="sv-SE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10</a:t>
                      </a:r>
                      <a:r>
                        <a:rPr lang="sv-SE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-</a:t>
                      </a:r>
                      <a:r>
                        <a:rPr lang="sv-SE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20</a:t>
                      </a:r>
                      <a:r>
                        <a:rPr lang="sv-SE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sv-SE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30</a:t>
                      </a:r>
                      <a:r>
                        <a:rPr lang="sv-SE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6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a.Println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ru-RU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</a:p>
                    <a:p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6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a.Sum.Println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6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a.Product.Println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6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a.Average.Print</a:t>
                      </a:r>
                      <a:endParaRPr lang="en-US" sz="160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.</a:t>
                      </a:r>
                      <a:endParaRPr lang="ru-RU" sz="1600" dirty="0"/>
                    </a:p>
                  </a:txBody>
                  <a:tcPr marL="100584" marR="100584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942961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ru-RU" sz="1400" dirty="0">
                          <a:latin typeface="Courier New" panose="02070309020205020404" pitchFamily="49" charset="0"/>
                        </a:rPr>
                        <a:t>13 -5 -12 8 -7 -1 20 10 -19 21</a:t>
                      </a:r>
                    </a:p>
                    <a:p>
                      <a:r>
                        <a:rPr lang="ru-RU" sz="1400" dirty="0">
                          <a:latin typeface="Courier New" panose="02070309020205020404" pitchFamily="49" charset="0"/>
                        </a:rPr>
                        <a:t>28 </a:t>
                      </a:r>
                    </a:p>
                    <a:p>
                      <a:r>
                        <a:rPr lang="ru-RU" sz="1400" dirty="0">
                          <a:latin typeface="Courier New" panose="02070309020205020404" pitchFamily="49" charset="0"/>
                        </a:rPr>
                        <a:t>-3485664000 </a:t>
                      </a:r>
                    </a:p>
                    <a:p>
                      <a:r>
                        <a:rPr lang="ru-RU" sz="1400" dirty="0">
                          <a:latin typeface="Courier New" panose="02070309020205020404" pitchFamily="49" charset="0"/>
                        </a:rPr>
                        <a:t>2.8 </a:t>
                      </a:r>
                    </a:p>
                  </a:txBody>
                  <a:tcPr marL="100584" marR="100584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93365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927908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tx1"/>
                </a:solidFill>
              </a:rPr>
              <a:t>Пример 1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21E10E52-D025-4C03-9746-A2CBD36FCF66}"/>
              </a:ext>
            </a:extLst>
          </p:cNvPr>
          <p:cNvSpPr/>
          <p:nvPr/>
        </p:nvSpPr>
        <p:spPr>
          <a:xfrm>
            <a:off x="838200" y="947766"/>
            <a:ext cx="899626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i="1" dirty="0"/>
              <a:t>Пусть дан массив </a:t>
            </a:r>
            <a:r>
              <a:rPr lang="en-US" i="1" dirty="0"/>
              <a:t>a(5)</a:t>
            </a:r>
            <a:r>
              <a:rPr lang="ru-RU" i="1" dirty="0"/>
              <a:t>, состоящий из следующих элементов: (-1, 2, 3, -5, -2.3).</a:t>
            </a:r>
          </a:p>
          <a:p>
            <a:pPr algn="just"/>
            <a:r>
              <a:rPr lang="ru-RU" i="1" dirty="0"/>
              <a:t>Необходимо составить программу для вывода элементов данного массива на экран, при этом отрицательные элементы заменить их квадратами.</a:t>
            </a:r>
          </a:p>
        </p:txBody>
      </p:sp>
      <p:graphicFrame>
        <p:nvGraphicFramePr>
          <p:cNvPr id="11" name="Таблица 10">
            <a:extLst>
              <a:ext uri="{FF2B5EF4-FFF2-40B4-BE49-F238E27FC236}">
                <a16:creationId xmlns:a16="http://schemas.microsoft.com/office/drawing/2014/main" id="{10C7E59A-3E93-4846-83F7-7BAD4F3483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7252209"/>
              </p:ext>
            </p:extLst>
          </p:nvPr>
        </p:nvGraphicFramePr>
        <p:xfrm>
          <a:off x="838200" y="2394955"/>
          <a:ext cx="8996266" cy="2590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996266">
                  <a:extLst>
                    <a:ext uri="{9D8B030D-6E8A-4147-A177-3AD203B41FA5}">
                      <a16:colId xmlns:a16="http://schemas.microsoft.com/office/drawing/2014/main" val="299246910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begin</a:t>
                      </a: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var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 := </a:t>
                      </a:r>
                      <a:r>
                        <a:rPr lang="en-US" sz="16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(-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1.0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2.0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3.0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-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5.0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-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2.3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ru-RU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</a:p>
                    <a:p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for var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i := 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 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to </a:t>
                      </a:r>
                      <a:r>
                        <a:rPr lang="en-US" sz="16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a.High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do</a:t>
                      </a: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if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a[i] &lt; 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 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then</a:t>
                      </a: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 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a[i] := </a:t>
                      </a:r>
                      <a:r>
                        <a:rPr lang="en-US" sz="16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sqr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(a[i]);</a:t>
                      </a:r>
                    </a:p>
                    <a:p>
                      <a:r>
                        <a:rPr lang="ru-RU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</a:t>
                      </a:r>
                    </a:p>
                    <a:p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6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a.Print</a:t>
                      </a:r>
                      <a:endParaRPr lang="en-US" sz="160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.</a:t>
                      </a:r>
                      <a:endParaRPr lang="ru-RU" sz="1600" dirty="0"/>
                    </a:p>
                  </a:txBody>
                  <a:tcPr marL="100584" marR="100584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942961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ru-RU" sz="1400" dirty="0">
                          <a:latin typeface="Courier New" panose="02070309020205020404" pitchFamily="49" charset="0"/>
                        </a:rPr>
                        <a:t>1 2 3 25 5.29</a:t>
                      </a:r>
                    </a:p>
                  </a:txBody>
                  <a:tcPr marL="100584" marR="100584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93365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991197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tx1"/>
                </a:solidFill>
              </a:rPr>
              <a:t>Пример </a:t>
            </a:r>
            <a:r>
              <a:rPr lang="en-US" sz="2400" dirty="0">
                <a:solidFill>
                  <a:schemeClr val="tx1"/>
                </a:solidFill>
              </a:rPr>
              <a:t>2</a:t>
            </a:r>
            <a:endParaRPr lang="ru-RU" sz="24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21E10E52-D025-4C03-9746-A2CBD36FCF66}"/>
                  </a:ext>
                </a:extLst>
              </p:cNvPr>
              <p:cNvSpPr/>
              <p:nvPr/>
            </p:nvSpPr>
            <p:spPr>
              <a:xfrm>
                <a:off x="838200" y="947766"/>
                <a:ext cx="8996266" cy="175432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ru-RU" i="1" dirty="0"/>
                  <a:t>Составьте программу для заполнения массива </a:t>
                </a:r>
                <a:r>
                  <a:rPr lang="en-US" i="1" dirty="0"/>
                  <a:t>f(10) </a:t>
                </a:r>
                <a:r>
                  <a:rPr lang="ru-RU" i="1" dirty="0"/>
                  <a:t>случайными числами в интервале </a:t>
                </a:r>
                <a:r>
                  <a:rPr lang="en-US" i="1" dirty="0"/>
                  <a:t>[0; 9].</a:t>
                </a:r>
                <a:r>
                  <a:rPr lang="ru-RU" i="1" dirty="0"/>
                  <a:t> Определите элементы массива а(10) по следующей формуле:</a:t>
                </a:r>
              </a:p>
              <a:p>
                <a:pPr algn="just"/>
                <a:endParaRPr lang="en-US" b="0" i="1" dirty="0">
                  <a:latin typeface="Cambria Math" panose="02040503050406030204" pitchFamily="18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∗∗2−0.5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 </m:t>
                      </m:r>
                    </m:oMath>
                  </m:oMathPara>
                </a14:m>
                <a:endParaRPr lang="ru-RU" i="1" dirty="0"/>
              </a:p>
              <a:p>
                <a:pPr algn="just"/>
                <a:endParaRPr lang="en-US" i="1" dirty="0"/>
              </a:p>
              <a:p>
                <a:pPr algn="just"/>
                <a:r>
                  <a:rPr lang="ru-RU" i="1" dirty="0"/>
                  <a:t>Выведите элементы массива а на экран.</a:t>
                </a:r>
              </a:p>
            </p:txBody>
          </p:sp>
        </mc:Choice>
        <mc:Fallback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21E10E52-D025-4C03-9746-A2CBD36FCF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947766"/>
                <a:ext cx="8996266" cy="1754326"/>
              </a:xfrm>
              <a:prstGeom prst="rect">
                <a:avLst/>
              </a:prstGeom>
              <a:blipFill>
                <a:blip r:embed="rId2"/>
                <a:stretch>
                  <a:fillRect l="-610" t="-1736" r="-610" b="-451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1" name="Таблица 10">
            <a:extLst>
              <a:ext uri="{FF2B5EF4-FFF2-40B4-BE49-F238E27FC236}">
                <a16:creationId xmlns:a16="http://schemas.microsoft.com/office/drawing/2014/main" id="{10C7E59A-3E93-4846-83F7-7BAD4F3483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5388962"/>
              </p:ext>
            </p:extLst>
          </p:nvPr>
        </p:nvGraphicFramePr>
        <p:xfrm>
          <a:off x="838200" y="3093303"/>
          <a:ext cx="8996266" cy="2621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996266">
                  <a:extLst>
                    <a:ext uri="{9D8B030D-6E8A-4147-A177-3AD203B41FA5}">
                      <a16:colId xmlns:a16="http://schemas.microsoft.com/office/drawing/2014/main" val="299246910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begin</a:t>
                      </a: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var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 := </a:t>
                      </a:r>
                      <a:r>
                        <a:rPr lang="en-US" sz="16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ArrRandom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10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9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var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 := </a:t>
                      </a:r>
                      <a:r>
                        <a:rPr lang="en-US" sz="16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ArrFill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sz="16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f.Length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0.0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ru-RU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</a:p>
                    <a:p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for var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i := 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 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to </a:t>
                      </a:r>
                      <a:r>
                        <a:rPr lang="en-US" sz="16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a.High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do</a:t>
                      </a: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a[i] := f[i] ** 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2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- 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0.5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* f[i];</a:t>
                      </a:r>
                    </a:p>
                    <a:p>
                      <a:r>
                        <a:rPr lang="ru-RU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</a:p>
                    <a:p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6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a.Print</a:t>
                      </a:r>
                      <a:endParaRPr lang="en-US" sz="160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.</a:t>
                      </a:r>
                      <a:endParaRPr lang="ru-RU" sz="1600" dirty="0"/>
                    </a:p>
                  </a:txBody>
                  <a:tcPr marL="100584" marR="100584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942961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ru-RU" sz="1600" dirty="0">
                          <a:latin typeface="Courier New" panose="02070309020205020404" pitchFamily="49" charset="0"/>
                        </a:rPr>
                        <a:t>0.5 0 45.5 45.5 3 45.5 33 3 60 7.5</a:t>
                      </a:r>
                    </a:p>
                  </a:txBody>
                  <a:tcPr marL="100584" marR="100584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93365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504863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tx1"/>
                </a:solidFill>
              </a:rPr>
              <a:t>МАССИВЫ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F38EC2B3-7380-415F-8053-710BA4586384}"/>
              </a:ext>
            </a:extLst>
          </p:cNvPr>
          <p:cNvSpPr/>
          <p:nvPr/>
        </p:nvSpPr>
        <p:spPr>
          <a:xfrm>
            <a:off x="838199" y="1051126"/>
            <a:ext cx="899626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/>
              <a:t>Массив – это хранимая нумерованная последовательность однотипных элементов с непосредственным доступом к любому элементу по его номеру.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/>
              <a:t>Нумерация в массивах может начинаться от различных значений, а сами номера называются индексами элементов массива.</a:t>
            </a:r>
          </a:p>
        </p:txBody>
      </p:sp>
      <p:graphicFrame>
        <p:nvGraphicFramePr>
          <p:cNvPr id="2" name="Схема 1">
            <a:extLst>
              <a:ext uri="{FF2B5EF4-FFF2-40B4-BE49-F238E27FC236}">
                <a16:creationId xmlns:a16="http://schemas.microsoft.com/office/drawing/2014/main" id="{BF596A98-E2B3-4594-B20F-9233829DD64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27931216"/>
              </p:ext>
            </p:extLst>
          </p:nvPr>
        </p:nvGraphicFramePr>
        <p:xfrm>
          <a:off x="2032000" y="2555232"/>
          <a:ext cx="8128000" cy="30598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456140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tx1"/>
                </a:solidFill>
              </a:rPr>
              <a:t>Пример </a:t>
            </a:r>
            <a:r>
              <a:rPr lang="en-US" sz="2400" dirty="0"/>
              <a:t>3</a:t>
            </a:r>
            <a:endParaRPr lang="ru-RU" sz="2400" dirty="0">
              <a:solidFill>
                <a:schemeClr val="tx1"/>
              </a:solidFill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21E10E52-D025-4C03-9746-A2CBD36FCF66}"/>
              </a:ext>
            </a:extLst>
          </p:cNvPr>
          <p:cNvSpPr/>
          <p:nvPr/>
        </p:nvSpPr>
        <p:spPr>
          <a:xfrm>
            <a:off x="838200" y="947766"/>
            <a:ext cx="899626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i="1" dirty="0"/>
              <a:t>Пусть дан массив </a:t>
            </a:r>
            <a:r>
              <a:rPr lang="en-US" i="1" dirty="0"/>
              <a:t>a(7)</a:t>
            </a:r>
            <a:r>
              <a:rPr lang="ru-RU" i="1" dirty="0"/>
              <a:t>, состоящий из следующих элементов: </a:t>
            </a:r>
            <a:endParaRPr lang="en-US" i="1" dirty="0"/>
          </a:p>
          <a:p>
            <a:pPr indent="1792288" algn="just"/>
            <a:r>
              <a:rPr lang="en-US" i="1" dirty="0"/>
              <a:t>a(7) = 1.35, -1e-2, 0.8, 50.2, -3.8, 4.5, 1.6</a:t>
            </a:r>
            <a:endParaRPr lang="ru-RU" i="1" dirty="0"/>
          </a:p>
        </p:txBody>
      </p:sp>
      <p:graphicFrame>
        <p:nvGraphicFramePr>
          <p:cNvPr id="11" name="Таблица 10">
            <a:extLst>
              <a:ext uri="{FF2B5EF4-FFF2-40B4-BE49-F238E27FC236}">
                <a16:creationId xmlns:a16="http://schemas.microsoft.com/office/drawing/2014/main" id="{10C7E59A-3E93-4846-83F7-7BAD4F3483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890916"/>
              </p:ext>
            </p:extLst>
          </p:nvPr>
        </p:nvGraphicFramePr>
        <p:xfrm>
          <a:off x="725466" y="3596946"/>
          <a:ext cx="8996266" cy="3108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996266">
                  <a:extLst>
                    <a:ext uri="{9D8B030D-6E8A-4147-A177-3AD203B41FA5}">
                      <a16:colId xmlns:a16="http://schemas.microsoft.com/office/drawing/2014/main" val="299246910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begin</a:t>
                      </a:r>
                    </a:p>
                    <a:p>
                      <a:r>
                        <a:rPr lang="pt-BR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var </a:t>
                      </a:r>
                      <a:r>
                        <a:rPr lang="pt-BR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 := Arr(</a:t>
                      </a:r>
                      <a:r>
                        <a:rPr lang="pt-BR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1.35</a:t>
                      </a:r>
                      <a:r>
                        <a:rPr lang="pt-BR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-</a:t>
                      </a:r>
                      <a:r>
                        <a:rPr lang="pt-BR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1e-2</a:t>
                      </a:r>
                      <a:r>
                        <a:rPr lang="pt-BR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pt-BR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0.8</a:t>
                      </a:r>
                      <a:r>
                        <a:rPr lang="pt-BR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pt-BR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50.2</a:t>
                      </a:r>
                      <a:r>
                        <a:rPr lang="pt-BR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-</a:t>
                      </a:r>
                      <a:r>
                        <a:rPr lang="pt-BR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3.8</a:t>
                      </a:r>
                      <a:r>
                        <a:rPr lang="pt-BR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pt-BR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4.5</a:t>
                      </a:r>
                      <a:r>
                        <a:rPr lang="pt-BR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pt-BR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1.6</a:t>
                      </a:r>
                      <a:r>
                        <a:rPr lang="pt-BR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ru-RU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</a:p>
                    <a:p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6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a.Max.Println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6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a.Min.Println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6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a.Sum.Println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6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a.Product.Println</a:t>
                      </a:r>
                      <a:endParaRPr lang="en-US" sz="160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.</a:t>
                      </a:r>
                      <a:endParaRPr lang="ru-RU" sz="1600" dirty="0"/>
                    </a:p>
                  </a:txBody>
                  <a:tcPr marL="100584" marR="100584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942961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ru-RU" sz="1600" dirty="0">
                          <a:latin typeface="Courier New" panose="02070309020205020404" pitchFamily="49" charset="0"/>
                        </a:rPr>
                        <a:t>50.2 </a:t>
                      </a:r>
                    </a:p>
                    <a:p>
                      <a:r>
                        <a:rPr lang="ru-RU" sz="1600" dirty="0">
                          <a:latin typeface="Courier New" panose="02070309020205020404" pitchFamily="49" charset="0"/>
                        </a:rPr>
                        <a:t>-3.8 </a:t>
                      </a:r>
                    </a:p>
                    <a:p>
                      <a:r>
                        <a:rPr lang="ru-RU" sz="1600" dirty="0">
                          <a:latin typeface="Courier New" panose="02070309020205020404" pitchFamily="49" charset="0"/>
                        </a:rPr>
                        <a:t>54.64 </a:t>
                      </a:r>
                    </a:p>
                    <a:p>
                      <a:r>
                        <a:rPr lang="ru-RU" sz="1600" dirty="0">
                          <a:latin typeface="Courier New" panose="02070309020205020404" pitchFamily="49" charset="0"/>
                        </a:rPr>
                        <a:t>14.8334976 </a:t>
                      </a:r>
                    </a:p>
                  </a:txBody>
                  <a:tcPr marL="100584" marR="100584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9336549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78F059FF-D0AB-4A36-B1E2-891EDDB6401D}"/>
              </a:ext>
            </a:extLst>
          </p:cNvPr>
          <p:cNvSpPr txBox="1"/>
          <p:nvPr/>
        </p:nvSpPr>
        <p:spPr>
          <a:xfrm>
            <a:off x="725467" y="1658044"/>
            <a:ext cx="21636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/>
              <a:t>Необходимо найти: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813ADBD-257A-49F7-8733-7E696DB09184}"/>
              </a:ext>
            </a:extLst>
          </p:cNvPr>
          <p:cNvSpPr txBox="1"/>
          <p:nvPr/>
        </p:nvSpPr>
        <p:spPr>
          <a:xfrm>
            <a:off x="725466" y="2182469"/>
            <a:ext cx="398352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ru-RU" dirty="0"/>
              <a:t>Минимальный элемент массива;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 Максимальный элемент массива;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Сумму элементов массива;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Произведение элементов массива.</a:t>
            </a:r>
          </a:p>
        </p:txBody>
      </p:sp>
    </p:spTree>
    <p:extLst>
      <p:ext uri="{BB962C8B-B14F-4D97-AF65-F5344CB8AC3E}">
        <p14:creationId xmlns:p14="http://schemas.microsoft.com/office/powerpoint/2010/main" val="8194545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tx1"/>
                </a:solidFill>
              </a:rPr>
              <a:t>Пример </a:t>
            </a:r>
            <a:r>
              <a:rPr lang="en-US" sz="2400" dirty="0"/>
              <a:t>3</a:t>
            </a:r>
            <a:endParaRPr lang="ru-RU" sz="2400" dirty="0">
              <a:solidFill>
                <a:schemeClr val="tx1"/>
              </a:solidFill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21E10E52-D025-4C03-9746-A2CBD36FCF66}"/>
              </a:ext>
            </a:extLst>
          </p:cNvPr>
          <p:cNvSpPr/>
          <p:nvPr/>
        </p:nvSpPr>
        <p:spPr>
          <a:xfrm>
            <a:off x="838200" y="947766"/>
            <a:ext cx="899626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i="1" dirty="0"/>
              <a:t>Без использования методов </a:t>
            </a:r>
            <a:r>
              <a:rPr lang="en-US" i="1" dirty="0"/>
              <a:t>Max, Min, Sum </a:t>
            </a:r>
            <a:r>
              <a:rPr lang="ru-RU" i="1" dirty="0"/>
              <a:t>и </a:t>
            </a:r>
            <a:r>
              <a:rPr lang="en-US" i="1" dirty="0"/>
              <a:t>Product</a:t>
            </a:r>
            <a:endParaRPr lang="ru-RU" i="1" dirty="0"/>
          </a:p>
        </p:txBody>
      </p:sp>
      <p:graphicFrame>
        <p:nvGraphicFramePr>
          <p:cNvPr id="11" name="Таблица 10">
            <a:extLst>
              <a:ext uri="{FF2B5EF4-FFF2-40B4-BE49-F238E27FC236}">
                <a16:creationId xmlns:a16="http://schemas.microsoft.com/office/drawing/2014/main" id="{10C7E59A-3E93-4846-83F7-7BAD4F3483D3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1317098"/>
          <a:ext cx="8996266" cy="5303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996266">
                  <a:extLst>
                    <a:ext uri="{9D8B030D-6E8A-4147-A177-3AD203B41FA5}">
                      <a16:colId xmlns:a16="http://schemas.microsoft.com/office/drawing/2014/main" val="299246910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begin</a:t>
                      </a:r>
                    </a:p>
                    <a:p>
                      <a:r>
                        <a:rPr lang="pt-BR" sz="12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var </a:t>
                      </a:r>
                      <a:r>
                        <a:rPr lang="pt-BR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 := Arr(</a:t>
                      </a:r>
                      <a:r>
                        <a:rPr lang="pt-BR" sz="12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1.35</a:t>
                      </a:r>
                      <a:r>
                        <a:rPr lang="pt-BR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-</a:t>
                      </a:r>
                      <a:r>
                        <a:rPr lang="pt-BR" sz="12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1e-2</a:t>
                      </a:r>
                      <a:r>
                        <a:rPr lang="pt-BR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pt-BR" sz="12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0.8</a:t>
                      </a:r>
                      <a:r>
                        <a:rPr lang="pt-BR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pt-BR" sz="12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50.2</a:t>
                      </a:r>
                      <a:r>
                        <a:rPr lang="pt-BR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-</a:t>
                      </a:r>
                      <a:r>
                        <a:rPr lang="pt-BR" sz="12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3.8</a:t>
                      </a:r>
                      <a:r>
                        <a:rPr lang="pt-BR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pt-BR" sz="12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4.5</a:t>
                      </a:r>
                      <a:r>
                        <a:rPr lang="pt-BR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pt-BR" sz="12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1.6</a:t>
                      </a:r>
                      <a:r>
                        <a:rPr lang="pt-BR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2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var 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max := </a:t>
                      </a:r>
                      <a:r>
                        <a:rPr lang="en-US" sz="12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0.0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2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var 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min := </a:t>
                      </a:r>
                      <a:r>
                        <a:rPr lang="en-US" sz="12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1e5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2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var 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s := </a:t>
                      </a:r>
                      <a:r>
                        <a:rPr lang="en-US" sz="12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0.0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2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var 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p := </a:t>
                      </a:r>
                      <a:r>
                        <a:rPr lang="en-US" sz="12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1.0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ru-RU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</a:p>
                    <a:p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2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for var 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i := </a:t>
                      </a:r>
                      <a:r>
                        <a:rPr lang="en-US" sz="12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 </a:t>
                      </a:r>
                      <a:r>
                        <a:rPr lang="en-US" sz="12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to </a:t>
                      </a:r>
                      <a:r>
                        <a:rPr lang="en-US" sz="12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a.High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en-US" sz="12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do</a:t>
                      </a:r>
                    </a:p>
                    <a:p>
                      <a:r>
                        <a:rPr lang="en-US" sz="12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begin</a:t>
                      </a:r>
                    </a:p>
                    <a:p>
                      <a:r>
                        <a:rPr lang="en-US" sz="12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s += a[i];</a:t>
                      </a:r>
                    </a:p>
                    <a:p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p *= a[i];</a:t>
                      </a:r>
                    </a:p>
                    <a:p>
                      <a:r>
                        <a:rPr lang="ru-RU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</a:t>
                      </a:r>
                    </a:p>
                    <a:p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</a:t>
                      </a:r>
                      <a:r>
                        <a:rPr lang="en-US" sz="12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if 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a[i] &gt; max </a:t>
                      </a:r>
                      <a:r>
                        <a:rPr lang="en-US" sz="12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then</a:t>
                      </a:r>
                    </a:p>
                    <a:p>
                      <a:r>
                        <a:rPr lang="en-US" sz="12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  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max := a[i];</a:t>
                      </a:r>
                    </a:p>
                    <a:p>
                      <a:r>
                        <a:rPr lang="ru-RU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</a:t>
                      </a:r>
                    </a:p>
                    <a:p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</a:t>
                      </a:r>
                      <a:r>
                        <a:rPr lang="en-US" sz="12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if 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a[i] &lt; min </a:t>
                      </a:r>
                      <a:r>
                        <a:rPr lang="en-US" sz="12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then</a:t>
                      </a:r>
                    </a:p>
                    <a:p>
                      <a:r>
                        <a:rPr lang="en-US" sz="12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  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min := a[i];</a:t>
                      </a:r>
                    </a:p>
                    <a:p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2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ru-RU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</a:p>
                    <a:p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2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max.Println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2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min.Println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2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s.Println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2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p.Println</a:t>
                      </a:r>
                      <a:endParaRPr lang="en-US" sz="120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sz="12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.</a:t>
                      </a:r>
                      <a:endParaRPr lang="ru-RU" sz="1200" dirty="0"/>
                    </a:p>
                  </a:txBody>
                  <a:tcPr marL="100584" marR="100584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942961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ru-RU" sz="1200" dirty="0">
                          <a:latin typeface="Courier New" panose="02070309020205020404" pitchFamily="49" charset="0"/>
                        </a:rPr>
                        <a:t>50.2 </a:t>
                      </a:r>
                    </a:p>
                    <a:p>
                      <a:r>
                        <a:rPr lang="ru-RU" sz="1200" dirty="0">
                          <a:latin typeface="Courier New" panose="02070309020205020404" pitchFamily="49" charset="0"/>
                        </a:rPr>
                        <a:t>-3.8 </a:t>
                      </a:r>
                    </a:p>
                    <a:p>
                      <a:r>
                        <a:rPr lang="ru-RU" sz="1200" dirty="0">
                          <a:latin typeface="Courier New" panose="02070309020205020404" pitchFamily="49" charset="0"/>
                        </a:rPr>
                        <a:t>54.64 </a:t>
                      </a:r>
                    </a:p>
                    <a:p>
                      <a:r>
                        <a:rPr lang="ru-RU" sz="1200" dirty="0">
                          <a:latin typeface="Courier New" panose="02070309020205020404" pitchFamily="49" charset="0"/>
                        </a:rPr>
                        <a:t>14.8334976 </a:t>
                      </a:r>
                    </a:p>
                  </a:txBody>
                  <a:tcPr marL="100584" marR="100584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93365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21773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 14"/>
          <p:cNvSpPr/>
          <p:nvPr/>
        </p:nvSpPr>
        <p:spPr>
          <a:xfrm>
            <a:off x="0" y="1"/>
            <a:ext cx="12192000" cy="1323439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/>
          <p:cNvSpPr/>
          <p:nvPr/>
        </p:nvSpPr>
        <p:spPr>
          <a:xfrm>
            <a:off x="7620" y="4712551"/>
            <a:ext cx="12192000" cy="22307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56874" y="275178"/>
            <a:ext cx="7435067" cy="795672"/>
          </a:xfrm>
        </p:spPr>
        <p:txBody>
          <a:bodyPr/>
          <a:lstStyle/>
          <a:p>
            <a:r>
              <a:rPr lang="ru-RU" dirty="0"/>
              <a:t>Задание 1</a:t>
            </a:r>
          </a:p>
        </p:txBody>
      </p:sp>
      <p:sp>
        <p:nvSpPr>
          <p:cNvPr id="13" name="Номер слайда 5"/>
          <p:cNvSpPr txBox="1">
            <a:spLocks/>
          </p:cNvSpPr>
          <p:nvPr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22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9933C41-E667-4841-8840-5714B3A37659}"/>
              </a:ext>
            </a:extLst>
          </p:cNvPr>
          <p:cNvSpPr txBox="1"/>
          <p:nvPr/>
        </p:nvSpPr>
        <p:spPr>
          <a:xfrm>
            <a:off x="856874" y="1499119"/>
            <a:ext cx="9205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i="1" dirty="0">
                <a:solidFill>
                  <a:schemeClr val="bg1"/>
                </a:solidFill>
              </a:rPr>
              <a:t>Заполните массив </a:t>
            </a:r>
            <a:r>
              <a:rPr lang="en-US" i="1" dirty="0">
                <a:solidFill>
                  <a:schemeClr val="bg1"/>
                </a:solidFill>
              </a:rPr>
              <a:t>a(7) </a:t>
            </a:r>
            <a:r>
              <a:rPr lang="ru-RU" i="1" dirty="0">
                <a:solidFill>
                  <a:schemeClr val="bg1"/>
                </a:solidFill>
              </a:rPr>
              <a:t>случайными числами из интервала </a:t>
            </a:r>
            <a:r>
              <a:rPr lang="en-US" i="1" dirty="0">
                <a:solidFill>
                  <a:schemeClr val="bg1"/>
                </a:solidFill>
              </a:rPr>
              <a:t>[</a:t>
            </a:r>
            <a:r>
              <a:rPr lang="ru-RU" i="1" dirty="0">
                <a:solidFill>
                  <a:schemeClr val="bg1"/>
                </a:solidFill>
              </a:rPr>
              <a:t>0, 10</a:t>
            </a:r>
            <a:r>
              <a:rPr lang="en-US" i="1" dirty="0">
                <a:solidFill>
                  <a:schemeClr val="bg1"/>
                </a:solidFill>
              </a:rPr>
              <a:t>]</a:t>
            </a:r>
            <a:r>
              <a:rPr lang="ru-RU" i="1" dirty="0">
                <a:solidFill>
                  <a:schemeClr val="bg1"/>
                </a:solidFill>
              </a:rPr>
              <a:t> и выведите значения элементов массива на экран.</a:t>
            </a:r>
            <a:endParaRPr lang="ru-RU" dirty="0">
              <a:solidFill>
                <a:schemeClr val="bg1"/>
              </a:solidFill>
            </a:endParaRPr>
          </a:p>
        </p:txBody>
      </p:sp>
      <p:graphicFrame>
        <p:nvGraphicFramePr>
          <p:cNvPr id="21" name="Объект 20">
            <a:extLst>
              <a:ext uri="{FF2B5EF4-FFF2-40B4-BE49-F238E27FC236}">
                <a16:creationId xmlns:a16="http://schemas.microsoft.com/office/drawing/2014/main" id="{6450E0D7-08A5-448D-9BBF-F1DE8BC566E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68850623"/>
              </p:ext>
            </p:extLst>
          </p:nvPr>
        </p:nvGraphicFramePr>
        <p:xfrm>
          <a:off x="1431511" y="2558916"/>
          <a:ext cx="1346200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38" name="Equation" r:id="rId5" imgW="1346040" imgH="342720" progId="Equation.DSMT4">
                  <p:embed/>
                </p:oleObj>
              </mc:Choice>
              <mc:Fallback>
                <p:oleObj name="Equation" r:id="rId5" imgW="1346040" imgH="342720" progId="Equation.DSMT4">
                  <p:embed/>
                  <p:pic>
                    <p:nvPicPr>
                      <p:cNvPr id="9" name="Объект 8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431511" y="2558916"/>
                        <a:ext cx="1346200" cy="342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06425207-CEBC-4B6F-97A6-DFC49578C092}"/>
              </a:ext>
            </a:extLst>
          </p:cNvPr>
          <p:cNvSpPr txBox="1"/>
          <p:nvPr/>
        </p:nvSpPr>
        <p:spPr>
          <a:xfrm>
            <a:off x="875806" y="2545700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</a:t>
            </a:r>
            <a:endParaRPr lang="ru-RU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57C3941-62AA-46A7-8E46-E920ABFAF69F}"/>
              </a:ext>
            </a:extLst>
          </p:cNvPr>
          <p:cNvSpPr txBox="1"/>
          <p:nvPr/>
        </p:nvSpPr>
        <p:spPr>
          <a:xfrm>
            <a:off x="685716" y="2465863"/>
            <a:ext cx="4522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>
                <a:solidFill>
                  <a:schemeClr val="bg1"/>
                </a:solidFill>
              </a:rPr>
              <a:t>В полученном массиве необходимо найти: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8032991-3B61-4C8B-B79A-33CFD4A36785}"/>
              </a:ext>
            </a:extLst>
          </p:cNvPr>
          <p:cNvSpPr txBox="1"/>
          <p:nvPr/>
        </p:nvSpPr>
        <p:spPr>
          <a:xfrm>
            <a:off x="685716" y="3027203"/>
            <a:ext cx="5671489" cy="12777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+mj-lt"/>
              <a:buAutoNum type="arabicPeriod"/>
            </a:pPr>
            <a:r>
              <a:rPr lang="ru-RU" dirty="0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Индекс минимального элемента массива</a:t>
            </a: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+mj-lt"/>
              <a:buAutoNum type="arabicPeriod"/>
            </a:pPr>
            <a:r>
              <a:rPr lang="ru-RU" dirty="0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Индекс максимального элемента массива</a:t>
            </a: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+mj-lt"/>
              <a:buAutoNum type="arabicPeriod"/>
            </a:pPr>
            <a:r>
              <a:rPr lang="ru-RU" dirty="0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Сумму элементов массива</a:t>
            </a: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ru-RU" dirty="0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Произведение элементов массива, превышающих 1</a:t>
            </a: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23762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 14"/>
          <p:cNvSpPr/>
          <p:nvPr/>
        </p:nvSpPr>
        <p:spPr>
          <a:xfrm>
            <a:off x="0" y="1"/>
            <a:ext cx="12192000" cy="1210467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/>
          <p:cNvSpPr/>
          <p:nvPr/>
        </p:nvSpPr>
        <p:spPr>
          <a:xfrm>
            <a:off x="0" y="1811752"/>
            <a:ext cx="12192000" cy="51635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56874" y="275178"/>
            <a:ext cx="7435067" cy="795672"/>
          </a:xfrm>
        </p:spPr>
        <p:txBody>
          <a:bodyPr/>
          <a:lstStyle/>
          <a:p>
            <a:r>
              <a:rPr lang="ru-RU" dirty="0"/>
              <a:t>Задание 2</a:t>
            </a:r>
          </a:p>
        </p:txBody>
      </p:sp>
      <p:sp>
        <p:nvSpPr>
          <p:cNvPr id="13" name="Номер слайда 5"/>
          <p:cNvSpPr txBox="1">
            <a:spLocks/>
          </p:cNvSpPr>
          <p:nvPr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23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8117526-0F3E-4838-AEAC-8026F9519D53}"/>
              </a:ext>
            </a:extLst>
          </p:cNvPr>
          <p:cNvSpPr txBox="1"/>
          <p:nvPr/>
        </p:nvSpPr>
        <p:spPr>
          <a:xfrm>
            <a:off x="455289" y="1210468"/>
            <a:ext cx="95136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400" i="1" dirty="0">
                <a:solidFill>
                  <a:schemeClr val="bg1"/>
                </a:solidFill>
              </a:rPr>
              <a:t>Составьте программу для вычисления: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ED1E809-9556-412F-9322-41DDCF530BDF}"/>
              </a:ext>
            </a:extLst>
          </p:cNvPr>
          <p:cNvSpPr txBox="1"/>
          <p:nvPr/>
        </p:nvSpPr>
        <p:spPr>
          <a:xfrm>
            <a:off x="641875" y="4170204"/>
            <a:ext cx="3550972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/>
              <a:t>b = 18;</a:t>
            </a:r>
            <a:endParaRPr lang="ru-RU" sz="2800" i="1" dirty="0"/>
          </a:p>
          <a:p>
            <a:endParaRPr lang="en-US" sz="2800" i="1" dirty="0"/>
          </a:p>
          <a:p>
            <a:r>
              <a:rPr lang="en-US" sz="2800" i="1" dirty="0"/>
              <a:t>a(4) = 2.1, 3.2, 4.8, 5.7;</a:t>
            </a:r>
            <a:endParaRPr lang="ru-RU" sz="2800" i="1" dirty="0"/>
          </a:p>
          <a:p>
            <a:endParaRPr lang="en-US" sz="2800" i="1" dirty="0"/>
          </a:p>
          <a:p>
            <a:r>
              <a:rPr lang="en-US" sz="2800" i="1" dirty="0"/>
              <a:t>c(4) = 2, 4, 6, 8.</a:t>
            </a:r>
            <a:endParaRPr lang="ru-RU" sz="2800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89C680F-330A-4108-8D7B-EAD0AE5858FE}"/>
                  </a:ext>
                </a:extLst>
              </p:cNvPr>
              <p:cNvSpPr txBox="1"/>
              <p:nvPr/>
            </p:nvSpPr>
            <p:spPr>
              <a:xfrm>
                <a:off x="3133852" y="1943266"/>
                <a:ext cx="5501827" cy="14380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  <m:e>
                          <m:d>
                            <m:d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rad>
                            </m:e>
                          </m:d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chr m:val="∏"/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  <m:e>
                              <m:func>
                                <m:funcPr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3200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32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a:rPr lang="en-US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e>
                          </m:nary>
                        </m:e>
                      </m:nary>
                    </m:oMath>
                  </m:oMathPara>
                </a14:m>
                <a:endParaRPr lang="ru-RU" sz="32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89C680F-330A-4108-8D7B-EAD0AE5858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3852" y="1943266"/>
                <a:ext cx="5501827" cy="14380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92D4A885-CA9C-4FCD-B3A3-3E2ECEE08DC3}"/>
              </a:ext>
            </a:extLst>
          </p:cNvPr>
          <p:cNvSpPr txBox="1"/>
          <p:nvPr/>
        </p:nvSpPr>
        <p:spPr>
          <a:xfrm>
            <a:off x="641875" y="3634587"/>
            <a:ext cx="58580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/>
              <a:t>где ∑ - это сумма,  </a:t>
            </a:r>
            <a:r>
              <a:rPr lang="el-GR" sz="2800" dirty="0"/>
              <a:t>Π</a:t>
            </a:r>
            <a:r>
              <a:rPr lang="ru-RU" sz="2800" dirty="0"/>
              <a:t> – произведение;</a:t>
            </a:r>
          </a:p>
        </p:txBody>
      </p:sp>
    </p:spTree>
    <p:extLst>
      <p:ext uri="{BB962C8B-B14F-4D97-AF65-F5344CB8AC3E}">
        <p14:creationId xmlns:p14="http://schemas.microsoft.com/office/powerpoint/2010/main" val="26752667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 14"/>
          <p:cNvSpPr/>
          <p:nvPr/>
        </p:nvSpPr>
        <p:spPr>
          <a:xfrm>
            <a:off x="0" y="1"/>
            <a:ext cx="12192000" cy="1210467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/>
          <p:cNvSpPr/>
          <p:nvPr/>
        </p:nvSpPr>
        <p:spPr>
          <a:xfrm>
            <a:off x="0" y="2420935"/>
            <a:ext cx="12192000" cy="45467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56874" y="275178"/>
            <a:ext cx="7435067" cy="795672"/>
          </a:xfrm>
        </p:spPr>
        <p:txBody>
          <a:bodyPr/>
          <a:lstStyle/>
          <a:p>
            <a:r>
              <a:rPr lang="ru-RU" dirty="0"/>
              <a:t>Задание 3</a:t>
            </a:r>
          </a:p>
        </p:txBody>
      </p:sp>
      <p:sp>
        <p:nvSpPr>
          <p:cNvPr id="13" name="Номер слайда 5"/>
          <p:cNvSpPr txBox="1">
            <a:spLocks/>
          </p:cNvSpPr>
          <p:nvPr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24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8117526-0F3E-4838-AEAC-8026F9519D53}"/>
              </a:ext>
            </a:extLst>
          </p:cNvPr>
          <p:cNvSpPr txBox="1"/>
          <p:nvPr/>
        </p:nvSpPr>
        <p:spPr>
          <a:xfrm>
            <a:off x="455289" y="1210468"/>
            <a:ext cx="95136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400" dirty="0">
                <a:solidFill>
                  <a:schemeClr val="bg1"/>
                </a:solidFill>
              </a:rPr>
              <a:t>Составьте программу для вычисления количества отрицательных (</a:t>
            </a:r>
            <a:r>
              <a:rPr lang="ru-RU" sz="2400" dirty="0" err="1">
                <a:solidFill>
                  <a:schemeClr val="bg1"/>
                </a:solidFill>
              </a:rPr>
              <a:t>Ko</a:t>
            </a:r>
            <a:r>
              <a:rPr lang="ru-RU" sz="2400" dirty="0">
                <a:solidFill>
                  <a:schemeClr val="bg1"/>
                </a:solidFill>
              </a:rPr>
              <a:t>) и количества положительных (</a:t>
            </a:r>
            <a:r>
              <a:rPr lang="ru-RU" sz="2400" dirty="0" err="1">
                <a:solidFill>
                  <a:schemeClr val="bg1"/>
                </a:solidFill>
              </a:rPr>
              <a:t>Kп</a:t>
            </a:r>
            <a:r>
              <a:rPr lang="ru-RU" sz="2400" dirty="0">
                <a:solidFill>
                  <a:schemeClr val="bg1"/>
                </a:solidFill>
              </a:rPr>
              <a:t>) элементов массива B(10). Полученные значения подставьте в формулу для вычисления K: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F06C51-E4E5-46B9-9D40-8550114E632D}"/>
              </a:ext>
            </a:extLst>
          </p:cNvPr>
          <p:cNvSpPr txBox="1"/>
          <p:nvPr/>
        </p:nvSpPr>
        <p:spPr>
          <a:xfrm>
            <a:off x="629349" y="4046988"/>
            <a:ext cx="57406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/>
              <a:t>B(10) = 2, 5, -6, 8, -3, 7, 12, -45, 106, 4</a:t>
            </a:r>
            <a:endParaRPr lang="ru-RU" sz="2800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648657F-13BD-4379-9AA2-42A4EE359CF4}"/>
                  </a:ext>
                </a:extLst>
              </p:cNvPr>
              <p:cNvSpPr txBox="1"/>
              <p:nvPr/>
            </p:nvSpPr>
            <p:spPr>
              <a:xfrm>
                <a:off x="4624297" y="2710870"/>
                <a:ext cx="2943405" cy="104618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4400" b="0" dirty="0"/>
                  <a:t>K</a:t>
                </a:r>
                <a14:m>
                  <m:oMath xmlns:m="http://schemas.openxmlformats.org/officeDocument/2006/math">
                    <m:r>
                      <a:rPr lang="en-US" sz="4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4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4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400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sz="4400" b="0" i="1" smtClean="0">
                                <a:latin typeface="Cambria Math" panose="02040503050406030204" pitchFamily="18" charset="0"/>
                              </a:rPr>
                              <m:t>𝑂</m:t>
                            </m:r>
                          </m:sub>
                        </m:sSub>
                        <m:r>
                          <a:rPr lang="en-US" sz="4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4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400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ru-RU" sz="4400" b="0" i="1" smtClean="0">
                                <a:latin typeface="Cambria Math" panose="02040503050406030204" pitchFamily="18" charset="0"/>
                              </a:rPr>
                              <m:t>П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4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400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sz="4400" b="0" i="1" smtClean="0">
                                <a:latin typeface="Cambria Math" panose="02040503050406030204" pitchFamily="18" charset="0"/>
                              </a:rPr>
                              <m:t>𝑂</m:t>
                            </m:r>
                          </m:sub>
                        </m:sSub>
                      </m:den>
                    </m:f>
                  </m:oMath>
                </a14:m>
                <a:endParaRPr lang="ru-RU" sz="4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648657F-13BD-4379-9AA2-42A4EE359C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4297" y="2710870"/>
                <a:ext cx="2943405" cy="1046184"/>
              </a:xfrm>
              <a:prstGeom prst="rect">
                <a:avLst/>
              </a:prstGeom>
              <a:blipFill>
                <a:blip r:embed="rId4"/>
                <a:stretch>
                  <a:fillRect l="-11618" t="-2339" b="-1052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91440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 14"/>
          <p:cNvSpPr/>
          <p:nvPr/>
        </p:nvSpPr>
        <p:spPr>
          <a:xfrm>
            <a:off x="0" y="1"/>
            <a:ext cx="12192000" cy="1210467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/>
          <p:cNvSpPr/>
          <p:nvPr/>
        </p:nvSpPr>
        <p:spPr>
          <a:xfrm>
            <a:off x="0" y="3645883"/>
            <a:ext cx="12192000" cy="33093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56874" y="275178"/>
            <a:ext cx="7435067" cy="795672"/>
          </a:xfrm>
        </p:spPr>
        <p:txBody>
          <a:bodyPr/>
          <a:lstStyle/>
          <a:p>
            <a:r>
              <a:rPr lang="ru-RU" dirty="0"/>
              <a:t>Задание </a:t>
            </a:r>
            <a:r>
              <a:rPr lang="en-US" dirty="0"/>
              <a:t>4</a:t>
            </a:r>
            <a:endParaRPr lang="ru-RU" dirty="0"/>
          </a:p>
        </p:txBody>
      </p:sp>
      <p:sp>
        <p:nvSpPr>
          <p:cNvPr id="13" name="Номер слайда 5"/>
          <p:cNvSpPr txBox="1">
            <a:spLocks/>
          </p:cNvSpPr>
          <p:nvPr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25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8117526-0F3E-4838-AEAC-8026F9519D53}"/>
              </a:ext>
            </a:extLst>
          </p:cNvPr>
          <p:cNvSpPr txBox="1"/>
          <p:nvPr/>
        </p:nvSpPr>
        <p:spPr>
          <a:xfrm>
            <a:off x="455289" y="1210468"/>
            <a:ext cx="951360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400" dirty="0">
                <a:solidFill>
                  <a:schemeClr val="bg1"/>
                </a:solidFill>
              </a:rPr>
              <a:t>Составьте программу для заполнения элементов массива B(7) случайными числами из интервала [-3; 10] и выведите полученные значения на экран. Если наибольший элемент массива B(7) превышает значение с, то все элементы массива нужно разделить на a, в противном случае – умножить на сумму положительных элементов массива. Результат вывести на экран.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402810D-26A1-44FB-8FAE-3C1BCBD2F9D7}"/>
              </a:ext>
            </a:extLst>
          </p:cNvPr>
          <p:cNvSpPr txBox="1"/>
          <p:nvPr/>
        </p:nvSpPr>
        <p:spPr>
          <a:xfrm>
            <a:off x="3973798" y="3916409"/>
            <a:ext cx="36166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i="1" dirty="0"/>
              <a:t>a = 7.7;        c = 9.5</a:t>
            </a:r>
            <a:endParaRPr lang="ru-RU" sz="3600" i="1" dirty="0"/>
          </a:p>
        </p:txBody>
      </p:sp>
    </p:spTree>
    <p:extLst>
      <p:ext uri="{BB962C8B-B14F-4D97-AF65-F5344CB8AC3E}">
        <p14:creationId xmlns:p14="http://schemas.microsoft.com/office/powerpoint/2010/main" val="16044054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57225" y="1303336"/>
            <a:ext cx="7110717" cy="1325563"/>
          </a:xfrm>
        </p:spPr>
        <p:txBody>
          <a:bodyPr>
            <a:normAutofit/>
          </a:bodyPr>
          <a:lstStyle/>
          <a:p>
            <a:r>
              <a:rPr lang="ru-RU" sz="3000" dirty="0"/>
              <a:t>КОНТАКТНАЯ ИНФОРМАЦИЯ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ЧУЗЛОВ ВЯЧЕСЛАВ АЛЕКСЕЕВИЧ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idx="15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к.т.н., доцент ОХИ ИШПР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idx="16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Учебный корпус №2, ауд. 136</a:t>
            </a:r>
          </a:p>
        </p:txBody>
      </p:sp>
      <p:sp>
        <p:nvSpPr>
          <p:cNvPr id="6" name="Текст 5"/>
          <p:cNvSpPr>
            <a:spLocks noGrp="1"/>
          </p:cNvSpPr>
          <p:nvPr>
            <p:ph type="body" idx="17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+7-962-782-66-15</a:t>
            </a:r>
          </a:p>
        </p:txBody>
      </p:sp>
      <p:sp>
        <p:nvSpPr>
          <p:cNvPr id="7" name="Текст 6"/>
          <p:cNvSpPr>
            <a:spLocks noGrp="1"/>
          </p:cNvSpPr>
          <p:nvPr>
            <p:ph type="body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chuva@tpu.ru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16" name="Рисунок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05" y="5097715"/>
            <a:ext cx="324324" cy="233304"/>
          </a:xfrm>
          <a:prstGeom prst="rect">
            <a:avLst/>
          </a:prstGeom>
        </p:spPr>
      </p:pic>
      <p:pic>
        <p:nvPicPr>
          <p:cNvPr id="17" name="Рисунок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535" y="3856945"/>
            <a:ext cx="375122" cy="286552"/>
          </a:xfrm>
          <a:prstGeom prst="rect">
            <a:avLst/>
          </a:prstGeom>
        </p:spPr>
      </p:pic>
      <p:pic>
        <p:nvPicPr>
          <p:cNvPr id="18" name="Рисунок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152" y="4485663"/>
            <a:ext cx="223888" cy="334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3489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tx1"/>
                </a:solidFill>
              </a:rPr>
              <a:t>СТАТИЧЕСКИЕ МАССИВЫ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F38EC2B3-7380-415F-8053-710BA4586384}"/>
              </a:ext>
            </a:extLst>
          </p:cNvPr>
          <p:cNvSpPr/>
          <p:nvPr/>
        </p:nvSpPr>
        <p:spPr>
          <a:xfrm>
            <a:off x="838199" y="1051126"/>
            <a:ext cx="8996265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/>
              <a:t>Статический массив имеет размерный тип и память под него распределяется на этапе компиляции программы.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ru-RU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/>
              <a:t>Одновременно может быть выполнена инициализация элементов массива.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ru-RU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/>
              <a:t>Границы индексов статического массива неизменны и должны быть указаны в программе константами или выражениями, содержащими только константы.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71D10ABC-3E20-4724-ACD8-AAD1BF665D54}"/>
              </a:ext>
            </a:extLst>
          </p:cNvPr>
          <p:cNvSpPr/>
          <p:nvPr/>
        </p:nvSpPr>
        <p:spPr>
          <a:xfrm>
            <a:off x="838199" y="3185811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b="1" dirty="0"/>
              <a:t>Статический массив описывается в виде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FF4CAE69-8149-49C0-BDC4-9790C40865B2}"/>
              </a:ext>
            </a:extLst>
          </p:cNvPr>
          <p:cNvSpPr/>
          <p:nvPr/>
        </p:nvSpPr>
        <p:spPr>
          <a:xfrm>
            <a:off x="838199" y="3555143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var </a:t>
            </a:r>
            <a:r>
              <a:rPr lang="ru-RU" dirty="0" err="1">
                <a:solidFill>
                  <a:srgbClr val="000000"/>
                </a:solidFill>
                <a:latin typeface="Courier New" panose="02070309020205020404" pitchFamily="49" charset="0"/>
              </a:rPr>
              <a:t>ИмяМассива</a:t>
            </a:r>
            <a:r>
              <a:rPr lang="ru-RU" dirty="0">
                <a:solidFill>
                  <a:srgbClr val="000000"/>
                </a:solidFill>
                <a:latin typeface="Courier New" panose="02070309020205020404" pitchFamily="49" charset="0"/>
              </a:rPr>
              <a:t>: 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array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[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m..n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] 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of </a:t>
            </a:r>
            <a:r>
              <a:rPr lang="ru-RU" dirty="0">
                <a:solidFill>
                  <a:srgbClr val="000000"/>
                </a:solidFill>
                <a:latin typeface="Courier New" panose="02070309020205020404" pitchFamily="49" charset="0"/>
              </a:rPr>
              <a:t>Тип; 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CC0503FA-3DB8-47A6-8626-CA7E050BCBF9}"/>
              </a:ext>
            </a:extLst>
          </p:cNvPr>
          <p:cNvSpPr/>
          <p:nvPr/>
        </p:nvSpPr>
        <p:spPr>
          <a:xfrm>
            <a:off x="838198" y="4030946"/>
            <a:ext cx="899626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/>
              <a:t>Конструкция вида </a:t>
            </a:r>
            <a:r>
              <a:rPr lang="ru-RU" dirty="0" err="1"/>
              <a:t>m..n</a:t>
            </a:r>
            <a:r>
              <a:rPr lang="ru-RU" dirty="0"/>
              <a:t> описывает минимальное и максимальное значение, которое</a:t>
            </a:r>
            <a:r>
              <a:rPr lang="en-US" dirty="0"/>
              <a:t> </a:t>
            </a:r>
            <a:r>
              <a:rPr lang="ru-RU" dirty="0"/>
              <a:t>может принимать индекс массива.</a:t>
            </a:r>
            <a:r>
              <a:rPr lang="en-US" dirty="0"/>
              <a:t> </a:t>
            </a:r>
            <a:r>
              <a:rPr lang="ru-RU" dirty="0"/>
              <a:t>Эта конструкция задается константой порядкового типа. </a:t>
            </a:r>
            <a:endParaRPr lang="en-U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/>
              <a:t>Количество элементов в массиве можно вычислить по формуле n-m+1. </a:t>
            </a:r>
            <a:endParaRPr lang="en-U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/>
              <a:t>Объявленный таким образом</a:t>
            </a:r>
            <a:r>
              <a:rPr lang="en-US" dirty="0"/>
              <a:t> </a:t>
            </a:r>
            <a:r>
              <a:rPr lang="ru-RU" dirty="0"/>
              <a:t>массив создается компилятором и под него отводится необходимое место в памяти</a:t>
            </a:r>
            <a:r>
              <a:rPr lang="en-US" dirty="0"/>
              <a:t> </a:t>
            </a:r>
            <a:r>
              <a:rPr lang="ru-RU" dirty="0"/>
              <a:t>в соответствии с типом элементов, поэтому для статических массивов описание и</a:t>
            </a:r>
            <a:r>
              <a:rPr lang="en-US" dirty="0"/>
              <a:t> </a:t>
            </a:r>
            <a:r>
              <a:rPr lang="ru-RU" dirty="0"/>
              <a:t>создание массива не разделяются.</a:t>
            </a:r>
          </a:p>
        </p:txBody>
      </p:sp>
    </p:spTree>
    <p:extLst>
      <p:ext uri="{BB962C8B-B14F-4D97-AF65-F5344CB8AC3E}">
        <p14:creationId xmlns:p14="http://schemas.microsoft.com/office/powerpoint/2010/main" val="17480753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tx1"/>
                </a:solidFill>
              </a:rPr>
              <a:t>СТАТИЧЕСКИЕ МАССИВЫ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F38EC2B3-7380-415F-8053-710BA4586384}"/>
              </a:ext>
            </a:extLst>
          </p:cNvPr>
          <p:cNvSpPr/>
          <p:nvPr/>
        </p:nvSpPr>
        <p:spPr>
          <a:xfrm>
            <a:off x="838199" y="1051126"/>
            <a:ext cx="89962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/>
              <a:t>Описание статического массива можно совместить с инициализацией его элементов:</a:t>
            </a:r>
          </a:p>
        </p:txBody>
      </p:sp>
      <p:graphicFrame>
        <p:nvGraphicFramePr>
          <p:cNvPr id="9" name="Таблица 8">
            <a:extLst>
              <a:ext uri="{FF2B5EF4-FFF2-40B4-BE49-F238E27FC236}">
                <a16:creationId xmlns:a16="http://schemas.microsoft.com/office/drawing/2014/main" id="{0F8C3215-7764-4365-AF18-C514C931E3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6772507"/>
              </p:ext>
            </p:extLst>
          </p:nvPr>
        </p:nvGraphicFramePr>
        <p:xfrm>
          <a:off x="838199" y="1523818"/>
          <a:ext cx="10172180" cy="3749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172180">
                  <a:extLst>
                    <a:ext uri="{9D8B030D-6E8A-4147-A177-3AD203B41FA5}">
                      <a16:colId xmlns:a16="http://schemas.microsoft.com/office/drawing/2014/main" val="29924691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begin</a:t>
                      </a:r>
                    </a:p>
                    <a:p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var 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a: </a:t>
                      </a: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array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[</a:t>
                      </a:r>
                      <a:r>
                        <a:rPr lang="en-US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3..6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] </a:t>
                      </a: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of </a:t>
                      </a:r>
                      <a:r>
                        <a:rPr lang="en-US" sz="18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integer 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:= (</a:t>
                      </a:r>
                      <a:r>
                        <a:rPr lang="en-US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en-US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2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en-US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3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en-US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4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8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Println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(a);</a:t>
                      </a:r>
                    </a:p>
                    <a:p>
                      <a:r>
                        <a:rPr lang="ru-RU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</a:p>
                    <a:p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var 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b: </a:t>
                      </a: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array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[</a:t>
                      </a:r>
                      <a:r>
                        <a:rPr lang="en-US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0..2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] </a:t>
                      </a: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of </a:t>
                      </a:r>
                      <a:r>
                        <a:rPr lang="en-US" sz="18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 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:= (</a:t>
                      </a:r>
                      <a:r>
                        <a:rPr lang="en-US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1.2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en-US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5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-</a:t>
                      </a:r>
                      <a:r>
                        <a:rPr lang="en-US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3.05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 </a:t>
                      </a:r>
                      <a:r>
                        <a:rPr lang="en-US" sz="1800" b="0" dirty="0">
                          <a:solidFill>
                            <a:srgbClr val="008000"/>
                          </a:solidFill>
                          <a:latin typeface="Courier New" panose="02070309020205020404" pitchFamily="49" charset="0"/>
                        </a:rPr>
                        <a:t>// 5 - </a:t>
                      </a:r>
                      <a:r>
                        <a:rPr lang="en-US" sz="1800" b="0" dirty="0" err="1">
                          <a:solidFill>
                            <a:srgbClr val="008000"/>
                          </a:solidFill>
                          <a:latin typeface="Courier New" panose="02070309020205020404" pitchFamily="49" charset="0"/>
                        </a:rPr>
                        <a:t>целочисленная</a:t>
                      </a:r>
                      <a:endParaRPr lang="en-US" sz="1800" b="0" dirty="0">
                        <a:solidFill>
                          <a:srgbClr val="008000"/>
                        </a:solidFill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sz="1800" b="0" dirty="0">
                          <a:solidFill>
                            <a:srgbClr val="008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8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Println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(b);</a:t>
                      </a:r>
                    </a:p>
                    <a:p>
                      <a:r>
                        <a:rPr lang="ru-RU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</a:p>
                    <a:p>
                      <a:r>
                        <a:rPr lang="ru-RU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ru-RU" sz="1800" b="1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var</a:t>
                      </a:r>
                      <a:r>
                        <a:rPr lang="ru-RU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ru-RU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c: </a:t>
                      </a:r>
                      <a:r>
                        <a:rPr lang="ru-RU" sz="1800" b="1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array</a:t>
                      </a:r>
                      <a:r>
                        <a:rPr lang="ru-RU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ru-RU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[</a:t>
                      </a:r>
                      <a:r>
                        <a:rPr lang="ru-RU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1..4</a:t>
                      </a:r>
                      <a:r>
                        <a:rPr lang="ru-RU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] </a:t>
                      </a:r>
                      <a:r>
                        <a:rPr lang="ru-RU" sz="1800" b="1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of</a:t>
                      </a:r>
                      <a:r>
                        <a:rPr lang="ru-RU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ru-RU" sz="1800" b="0" dirty="0" err="1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ru-RU" sz="18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ru-RU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:= (</a:t>
                      </a:r>
                      <a:r>
                        <a:rPr lang="ru-RU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10</a:t>
                      </a:r>
                      <a:r>
                        <a:rPr lang="ru-RU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ru-RU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11</a:t>
                      </a:r>
                      <a:r>
                        <a:rPr lang="ru-RU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ru-RU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12</a:t>
                      </a:r>
                      <a:r>
                        <a:rPr lang="ru-RU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ru-RU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13</a:t>
                      </a:r>
                      <a:r>
                        <a:rPr lang="ru-RU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 </a:t>
                      </a:r>
                      <a:r>
                        <a:rPr lang="ru-RU" sz="1800" b="0" dirty="0">
                          <a:solidFill>
                            <a:srgbClr val="008000"/>
                          </a:solidFill>
                          <a:latin typeface="Courier New" panose="02070309020205020404" pitchFamily="49" charset="0"/>
                        </a:rPr>
                        <a:t>// все целочисленные</a:t>
                      </a:r>
                    </a:p>
                    <a:p>
                      <a:r>
                        <a:rPr lang="en-US" sz="1800" b="0" dirty="0">
                          <a:solidFill>
                            <a:srgbClr val="008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8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Println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(c)</a:t>
                      </a:r>
                    </a:p>
                    <a:p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.</a:t>
                      </a:r>
                      <a:endParaRPr lang="ru-RU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9429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1800" dirty="0">
                          <a:latin typeface="Courier New" panose="02070309020205020404" pitchFamily="49" charset="0"/>
                        </a:rPr>
                        <a:t>[1,2,3,4] </a:t>
                      </a:r>
                    </a:p>
                    <a:p>
                      <a:r>
                        <a:rPr lang="ru-RU" sz="1800" dirty="0">
                          <a:latin typeface="Courier New" panose="02070309020205020404" pitchFamily="49" charset="0"/>
                        </a:rPr>
                        <a:t>[1.2,5,-3.05] </a:t>
                      </a:r>
                    </a:p>
                    <a:p>
                      <a:r>
                        <a:rPr lang="ru-RU" sz="1800" dirty="0">
                          <a:latin typeface="Courier New" panose="02070309020205020404" pitchFamily="49" charset="0"/>
                        </a:rPr>
                        <a:t>[10,11,12,13] 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93365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683262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tx1"/>
                </a:solidFill>
              </a:rPr>
              <a:t>ДИНАМИЧЕСКИЕ МАССИВЫ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F38EC2B3-7380-415F-8053-710BA4586384}"/>
              </a:ext>
            </a:extLst>
          </p:cNvPr>
          <p:cNvSpPr/>
          <p:nvPr/>
        </p:nvSpPr>
        <p:spPr>
          <a:xfrm>
            <a:off x="838199" y="1051126"/>
            <a:ext cx="899626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/>
              <a:t>Динамический массив создается в том месте программы, где он впервые требуется.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b="1" dirty="0"/>
              <a:t>Размер массива</a:t>
            </a:r>
            <a:r>
              <a:rPr lang="ru-RU" dirty="0"/>
              <a:t> – это количество элементов, которое в нем в данный момент содержится.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/>
              <a:t>Доступ к любому элементу массива осуществляется путем указания его имени, за которым в квадратных скобках следует индекс.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/>
              <a:t>В динамических массивах индексы начинаются с нуля.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0CCC041C-26D6-4BD0-AC5C-8E0C2D93CB3F}"/>
              </a:ext>
            </a:extLst>
          </p:cNvPr>
          <p:cNvSpPr/>
          <p:nvPr/>
        </p:nvSpPr>
        <p:spPr>
          <a:xfrm>
            <a:off x="838199" y="2908812"/>
            <a:ext cx="45666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dirty="0"/>
              <a:t>Динамический массив описывается в виде: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18BB3F4C-CD6D-4A03-A57A-D2C0AE860F3C}"/>
              </a:ext>
            </a:extLst>
          </p:cNvPr>
          <p:cNvSpPr/>
          <p:nvPr/>
        </p:nvSpPr>
        <p:spPr>
          <a:xfrm>
            <a:off x="838199" y="3381504"/>
            <a:ext cx="43204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var </a:t>
            </a:r>
            <a:r>
              <a:rPr lang="ru-RU" dirty="0" err="1">
                <a:solidFill>
                  <a:srgbClr val="000000"/>
                </a:solidFill>
                <a:latin typeface="Courier New" panose="02070309020205020404" pitchFamily="49" charset="0"/>
              </a:rPr>
              <a:t>ИмяМассива</a:t>
            </a:r>
            <a:r>
              <a:rPr lang="ru-RU" dirty="0">
                <a:solidFill>
                  <a:srgbClr val="000000"/>
                </a:solidFill>
                <a:latin typeface="Courier New" panose="02070309020205020404" pitchFamily="49" charset="0"/>
              </a:rPr>
              <a:t> : 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array of </a:t>
            </a:r>
            <a:r>
              <a:rPr lang="ru-RU" dirty="0">
                <a:solidFill>
                  <a:srgbClr val="000000"/>
                </a:solidFill>
                <a:latin typeface="Courier New" panose="02070309020205020404" pitchFamily="49" charset="0"/>
              </a:rPr>
              <a:t>Тип;</a:t>
            </a:r>
            <a:endParaRPr lang="ru-RU" dirty="0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31B7696A-9B4B-40CF-839B-4EEC868332FE}"/>
              </a:ext>
            </a:extLst>
          </p:cNvPr>
          <p:cNvSpPr/>
          <p:nvPr/>
        </p:nvSpPr>
        <p:spPr>
          <a:xfrm>
            <a:off x="838198" y="3854196"/>
            <a:ext cx="899626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/>
              <a:t>Переменная </a:t>
            </a:r>
            <a:r>
              <a:rPr lang="ru-RU" dirty="0" err="1">
                <a:solidFill>
                  <a:srgbClr val="000000"/>
                </a:solidFill>
                <a:latin typeface="Courier New" panose="02070309020205020404" pitchFamily="49" charset="0"/>
              </a:rPr>
              <a:t>ИмяМассива</a:t>
            </a:r>
            <a:r>
              <a:rPr lang="ru-RU" dirty="0"/>
              <a:t> будет являться всего лишь </a:t>
            </a:r>
            <a:r>
              <a:rPr lang="ru-RU" b="1" dirty="0"/>
              <a:t>ссылкой</a:t>
            </a:r>
            <a:r>
              <a:rPr lang="ru-RU" dirty="0"/>
              <a:t> на некоторое место в</a:t>
            </a:r>
            <a:r>
              <a:rPr lang="en-US" dirty="0"/>
              <a:t> </a:t>
            </a:r>
            <a:r>
              <a:rPr lang="ru-RU" dirty="0"/>
              <a:t>памяти, где должны располагаться элементы массива. </a:t>
            </a:r>
            <a:endParaRPr lang="en-U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/>
              <a:t>Объявленный таким образом массив еще не создан, память под него не выделена и попытка обратиться к</a:t>
            </a:r>
            <a:r>
              <a:rPr lang="en-US" dirty="0"/>
              <a:t> </a:t>
            </a:r>
            <a:r>
              <a:rPr lang="ru-RU" dirty="0"/>
              <a:t>этому массиву вызовет ошибку. </a:t>
            </a:r>
            <a:endParaRPr lang="en-U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/>
              <a:t>Поэтому следующим шагом должно быть распределение памяти под элементы массива.</a:t>
            </a:r>
          </a:p>
        </p:txBody>
      </p:sp>
    </p:spTree>
    <p:extLst>
      <p:ext uri="{BB962C8B-B14F-4D97-AF65-F5344CB8AC3E}">
        <p14:creationId xmlns:p14="http://schemas.microsoft.com/office/powerpoint/2010/main" val="3932174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tx1"/>
                </a:solidFill>
              </a:rPr>
              <a:t>ДИНАМИЧЕСКИЕ МАССИВЫ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F38EC2B3-7380-415F-8053-710BA4586384}"/>
              </a:ext>
            </a:extLst>
          </p:cNvPr>
          <p:cNvSpPr/>
          <p:nvPr/>
        </p:nvSpPr>
        <p:spPr>
          <a:xfrm>
            <a:off x="838199" y="1051126"/>
            <a:ext cx="899626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Наиболее просто распределить память под динамический массив, используя операцию </a:t>
            </a:r>
            <a:r>
              <a:rPr lang="en-US" b="1" dirty="0"/>
              <a:t>new:</a:t>
            </a:r>
            <a:endParaRPr lang="ru-RU" dirty="0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10847666-FFE9-4DB0-A353-F4FF43F599A4}"/>
              </a:ext>
            </a:extLst>
          </p:cNvPr>
          <p:cNvSpPr/>
          <p:nvPr/>
        </p:nvSpPr>
        <p:spPr>
          <a:xfrm>
            <a:off x="838199" y="1800889"/>
            <a:ext cx="59747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err="1">
                <a:solidFill>
                  <a:srgbClr val="000000"/>
                </a:solidFill>
                <a:latin typeface="Courier New" panose="02070309020205020404" pitchFamily="49" charset="0"/>
              </a:rPr>
              <a:t>ИмяМассива</a:t>
            </a:r>
            <a:r>
              <a:rPr lang="ru-RU" dirty="0">
                <a:solidFill>
                  <a:srgbClr val="000000"/>
                </a:solidFill>
                <a:latin typeface="Courier New" panose="02070309020205020404" pitchFamily="49" charset="0"/>
              </a:rPr>
              <a:t> := 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new </a:t>
            </a:r>
            <a:r>
              <a:rPr lang="ru-RU" dirty="0">
                <a:solidFill>
                  <a:srgbClr val="000000"/>
                </a:solidFill>
                <a:latin typeface="Courier New" panose="02070309020205020404" pitchFamily="49" charset="0"/>
              </a:rPr>
              <a:t>Тип[</a:t>
            </a:r>
            <a:r>
              <a:rPr lang="ru-RU" dirty="0" err="1">
                <a:solidFill>
                  <a:srgbClr val="000000"/>
                </a:solidFill>
                <a:latin typeface="Courier New" panose="02070309020205020404" pitchFamily="49" charset="0"/>
              </a:rPr>
              <a:t>КоличествоЭлементов</a:t>
            </a:r>
            <a:r>
              <a:rPr lang="ru-RU" dirty="0">
                <a:solidFill>
                  <a:srgbClr val="000000"/>
                </a:solidFill>
                <a:latin typeface="Courier New" panose="02070309020205020404" pitchFamily="49" charset="0"/>
              </a:rPr>
              <a:t>]</a:t>
            </a:r>
            <a:endParaRPr lang="ru-RU" dirty="0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82FE0F86-E7E0-4D73-AD32-310DF04356AB}"/>
              </a:ext>
            </a:extLst>
          </p:cNvPr>
          <p:cNvSpPr/>
          <p:nvPr/>
        </p:nvSpPr>
        <p:spPr>
          <a:xfrm>
            <a:off x="838202" y="2642986"/>
            <a:ext cx="89962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/>
              <a:t>Можно объединить описание массива с его созданием</a:t>
            </a:r>
            <a:r>
              <a:rPr lang="en-US" dirty="0"/>
              <a:t>:</a:t>
            </a:r>
            <a:endParaRPr lang="ru-RU" dirty="0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B035163D-98CB-4DB9-B076-ED387C245AA8}"/>
              </a:ext>
            </a:extLst>
          </p:cNvPr>
          <p:cNvSpPr/>
          <p:nvPr/>
        </p:nvSpPr>
        <p:spPr>
          <a:xfrm>
            <a:off x="838199" y="3392677"/>
            <a:ext cx="899626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var</a:t>
            </a:r>
            <a:r>
              <a:rPr lang="ru-RU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ru-RU" dirty="0">
                <a:solidFill>
                  <a:srgbClr val="000000"/>
                </a:solidFill>
                <a:latin typeface="Courier New" panose="02070309020205020404" pitchFamily="49" charset="0"/>
              </a:rPr>
              <a:t>a := </a:t>
            </a:r>
            <a:r>
              <a:rPr lang="ru-RU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new</a:t>
            </a:r>
            <a:r>
              <a:rPr lang="ru-RU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ru-RU" dirty="0" err="1">
                <a:solidFill>
                  <a:srgbClr val="0000FF"/>
                </a:solidFill>
                <a:latin typeface="Courier New" panose="02070309020205020404" pitchFamily="49" charset="0"/>
              </a:rPr>
              <a:t>integer</a:t>
            </a:r>
            <a:r>
              <a:rPr lang="ru-RU" dirty="0">
                <a:solidFill>
                  <a:srgbClr val="000000"/>
                </a:solidFill>
                <a:latin typeface="Courier New" panose="02070309020205020404" pitchFamily="49" charset="0"/>
              </a:rPr>
              <a:t>[</a:t>
            </a:r>
            <a:r>
              <a:rPr lang="ru-RU" dirty="0">
                <a:solidFill>
                  <a:srgbClr val="006400"/>
                </a:solidFill>
                <a:latin typeface="Courier New" panose="02070309020205020404" pitchFamily="49" charset="0"/>
              </a:rPr>
              <a:t>15</a:t>
            </a:r>
            <a:r>
              <a:rPr lang="ru-RU" dirty="0">
                <a:solidFill>
                  <a:srgbClr val="000000"/>
                </a:solidFill>
                <a:latin typeface="Courier New" panose="02070309020205020404" pitchFamily="49" charset="0"/>
              </a:rPr>
              <a:t>]; </a:t>
            </a:r>
            <a:r>
              <a:rPr lang="ru-RU" dirty="0">
                <a:solidFill>
                  <a:srgbClr val="008000"/>
                </a:solidFill>
                <a:latin typeface="Courier New" panose="02070309020205020404" pitchFamily="49" charset="0"/>
              </a:rPr>
              <a:t>// самый компактный способ</a:t>
            </a:r>
          </a:p>
          <a:p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var 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b : 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array of </a:t>
            </a:r>
            <a:r>
              <a:rPr lang="en-US" dirty="0">
                <a:solidFill>
                  <a:srgbClr val="0000FF"/>
                </a:solidFill>
                <a:latin typeface="Courier New" panose="02070309020205020404" pitchFamily="49" charset="0"/>
              </a:rPr>
              <a:t>real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b := 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new </a:t>
            </a:r>
            <a:r>
              <a:rPr lang="en-US" dirty="0">
                <a:solidFill>
                  <a:srgbClr val="0000FF"/>
                </a:solidFill>
                <a:latin typeface="Courier New" panose="02070309020205020404" pitchFamily="49" charset="0"/>
              </a:rPr>
              <a:t>real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[</a:t>
            </a:r>
            <a:r>
              <a:rPr lang="en-US" dirty="0">
                <a:solidFill>
                  <a:srgbClr val="006400"/>
                </a:solidFill>
                <a:latin typeface="Courier New" panose="02070309020205020404" pitchFamily="49" charset="0"/>
              </a:rPr>
              <a:t>7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];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813371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tx1"/>
                </a:solidFill>
              </a:rPr>
              <a:t>ДИНАМИЧЕСКИЕ МАССИВЫ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F38EC2B3-7380-415F-8053-710BA4586384}"/>
              </a:ext>
            </a:extLst>
          </p:cNvPr>
          <p:cNvSpPr/>
          <p:nvPr/>
        </p:nvSpPr>
        <p:spPr>
          <a:xfrm>
            <a:off x="838199" y="1051126"/>
            <a:ext cx="899626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Распределение и перераспределение памяти под массив можно выполнить, используя процедуру </a:t>
            </a:r>
            <a:r>
              <a:rPr lang="en-US" b="1" dirty="0" err="1"/>
              <a:t>SetLength</a:t>
            </a:r>
            <a:r>
              <a:rPr lang="en-US" b="1" dirty="0"/>
              <a:t>(</a:t>
            </a:r>
            <a:r>
              <a:rPr lang="ru-RU" dirty="0" err="1"/>
              <a:t>ИмяМассива</a:t>
            </a:r>
            <a:r>
              <a:rPr lang="ru-RU" dirty="0"/>
              <a:t>, </a:t>
            </a:r>
            <a:r>
              <a:rPr lang="ru-RU" dirty="0" err="1"/>
              <a:t>ЧислоЭлементов</a:t>
            </a:r>
            <a:r>
              <a:rPr lang="en-US" b="1" dirty="0"/>
              <a:t>)</a:t>
            </a:r>
            <a:r>
              <a:rPr lang="en-US" dirty="0"/>
              <a:t>:</a:t>
            </a:r>
            <a:endParaRPr lang="ru-RU" dirty="0"/>
          </a:p>
        </p:txBody>
      </p:sp>
      <p:graphicFrame>
        <p:nvGraphicFramePr>
          <p:cNvPr id="8" name="Таблица 7">
            <a:extLst>
              <a:ext uri="{FF2B5EF4-FFF2-40B4-BE49-F238E27FC236}">
                <a16:creationId xmlns:a16="http://schemas.microsoft.com/office/drawing/2014/main" id="{DD35B304-2374-4EA7-BF29-CF540DC127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7306356"/>
              </p:ext>
            </p:extLst>
          </p:nvPr>
        </p:nvGraphicFramePr>
        <p:xfrm>
          <a:off x="838199" y="1800817"/>
          <a:ext cx="8996265" cy="3749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996265">
                  <a:extLst>
                    <a:ext uri="{9D8B030D-6E8A-4147-A177-3AD203B41FA5}">
                      <a16:colId xmlns:a16="http://schemas.microsoft.com/office/drawing/2014/main" val="29924691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begin</a:t>
                      </a:r>
                    </a:p>
                    <a:p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var 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a: </a:t>
                      </a: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array of </a:t>
                      </a:r>
                      <a:r>
                        <a:rPr lang="en-US" sz="18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integer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ru-RU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</a:p>
                    <a:p>
                      <a:r>
                        <a:rPr lang="ru-RU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ru-RU" sz="18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SetLength</a:t>
                      </a:r>
                      <a:r>
                        <a:rPr lang="ru-RU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(a, </a:t>
                      </a:r>
                      <a:r>
                        <a:rPr lang="ru-RU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5</a:t>
                      </a:r>
                      <a:r>
                        <a:rPr lang="ru-RU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 </a:t>
                      </a:r>
                      <a:r>
                        <a:rPr lang="ru-RU" sz="1800" b="0" dirty="0">
                          <a:solidFill>
                            <a:srgbClr val="008000"/>
                          </a:solidFill>
                          <a:latin typeface="Courier New" panose="02070309020205020404" pitchFamily="49" charset="0"/>
                        </a:rPr>
                        <a:t>// теперь в массиве 5 элементов</a:t>
                      </a:r>
                    </a:p>
                    <a:p>
                      <a:r>
                        <a:rPr lang="pt-BR" sz="1800" b="0" dirty="0">
                          <a:solidFill>
                            <a:srgbClr val="008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pt-BR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(a[</a:t>
                      </a:r>
                      <a:r>
                        <a:rPr lang="pt-BR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</a:t>
                      </a:r>
                      <a:r>
                        <a:rPr lang="pt-BR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], a[</a:t>
                      </a:r>
                      <a:r>
                        <a:rPr lang="pt-BR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</a:t>
                      </a:r>
                      <a:r>
                        <a:rPr lang="pt-BR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], a[</a:t>
                      </a:r>
                      <a:r>
                        <a:rPr lang="pt-BR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2</a:t>
                      </a:r>
                      <a:r>
                        <a:rPr lang="pt-BR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], a[</a:t>
                      </a:r>
                      <a:r>
                        <a:rPr lang="pt-BR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3</a:t>
                      </a:r>
                      <a:r>
                        <a:rPr lang="pt-BR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], a[</a:t>
                      </a:r>
                      <a:r>
                        <a:rPr lang="pt-BR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4</a:t>
                      </a:r>
                      <a:r>
                        <a:rPr lang="pt-BR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]) := (</a:t>
                      </a:r>
                      <a:r>
                        <a:rPr lang="pt-BR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10</a:t>
                      </a:r>
                      <a:r>
                        <a:rPr lang="pt-BR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pt-BR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11</a:t>
                      </a:r>
                      <a:r>
                        <a:rPr lang="pt-BR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pt-BR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12</a:t>
                      </a:r>
                      <a:r>
                        <a:rPr lang="pt-BR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pt-BR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13</a:t>
                      </a:r>
                      <a:r>
                        <a:rPr lang="pt-BR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pt-BR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14</a:t>
                      </a:r>
                      <a:r>
                        <a:rPr lang="pt-BR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8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a.Println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ru-RU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</a:p>
                    <a:p>
                      <a:r>
                        <a:rPr lang="ru-RU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ru-RU" sz="18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SetLength</a:t>
                      </a:r>
                      <a:r>
                        <a:rPr lang="ru-RU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(a, </a:t>
                      </a:r>
                      <a:r>
                        <a:rPr lang="ru-RU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7</a:t>
                      </a:r>
                      <a:r>
                        <a:rPr lang="ru-RU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 </a:t>
                      </a:r>
                      <a:r>
                        <a:rPr lang="ru-RU" sz="1800" b="0" dirty="0">
                          <a:solidFill>
                            <a:srgbClr val="008000"/>
                          </a:solidFill>
                          <a:latin typeface="Courier New" panose="02070309020205020404" pitchFamily="49" charset="0"/>
                        </a:rPr>
                        <a:t>// увеличим число элементов до 7</a:t>
                      </a:r>
                    </a:p>
                    <a:p>
                      <a:r>
                        <a:rPr lang="en-US" sz="1800" b="0" dirty="0">
                          <a:solidFill>
                            <a:srgbClr val="008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a[</a:t>
                      </a:r>
                      <a:r>
                        <a:rPr lang="en-US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6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] := </a:t>
                      </a:r>
                      <a:r>
                        <a:rPr lang="en-US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16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8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a.Println</a:t>
                      </a:r>
                      <a:endParaRPr lang="en-US" sz="180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.</a:t>
                      </a:r>
                      <a:endParaRPr lang="ru-RU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9429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1800" dirty="0">
                          <a:latin typeface="Courier New" panose="02070309020205020404" pitchFamily="49" charset="0"/>
                        </a:rPr>
                        <a:t>10 11 12 13 14</a:t>
                      </a:r>
                    </a:p>
                    <a:p>
                      <a:r>
                        <a:rPr lang="ru-RU" sz="1800" dirty="0">
                          <a:latin typeface="Courier New" panose="02070309020205020404" pitchFamily="49" charset="0"/>
                        </a:rPr>
                        <a:t>10 11 12 13 14 0 16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9336549"/>
                  </a:ext>
                </a:extLst>
              </a:tr>
            </a:tbl>
          </a:graphicData>
        </a:graphic>
      </p:graphicFrame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8F2D2C0C-FBBC-4D6B-BB52-4953834B1633}"/>
              </a:ext>
            </a:extLst>
          </p:cNvPr>
          <p:cNvSpPr/>
          <p:nvPr/>
        </p:nvSpPr>
        <p:spPr>
          <a:xfrm>
            <a:off x="838199" y="5653217"/>
            <a:ext cx="89962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i="1" dirty="0"/>
              <a:t>Элементу a[5] значение не было присвоено, поэтому оно осталось значением по</a:t>
            </a:r>
          </a:p>
          <a:p>
            <a:pPr algn="just"/>
            <a:r>
              <a:rPr lang="ru-RU" i="1" dirty="0"/>
              <a:t>умолчанию, которым инициализируются все элементы массива при выделении</a:t>
            </a:r>
          </a:p>
          <a:p>
            <a:pPr algn="just"/>
            <a:r>
              <a:rPr lang="ru-RU" i="1" dirty="0"/>
              <a:t>памяти под них.</a:t>
            </a:r>
          </a:p>
        </p:txBody>
      </p:sp>
    </p:spTree>
    <p:extLst>
      <p:ext uri="{BB962C8B-B14F-4D97-AF65-F5344CB8AC3E}">
        <p14:creationId xmlns:p14="http://schemas.microsoft.com/office/powerpoint/2010/main" val="10539254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tx1"/>
                </a:solidFill>
              </a:rPr>
              <a:t>ДИНАМИЧЕСКИЕ МАССИВЫ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F38EC2B3-7380-415F-8053-710BA4586384}"/>
              </a:ext>
            </a:extLst>
          </p:cNvPr>
          <p:cNvSpPr/>
          <p:nvPr/>
        </p:nvSpPr>
        <p:spPr>
          <a:xfrm>
            <a:off x="838199" y="1051126"/>
            <a:ext cx="899626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Актуальное количество элементов в динамическом массиве можно, получить при помощи вызова </a:t>
            </a:r>
            <a:r>
              <a:rPr lang="ru-RU" dirty="0" err="1"/>
              <a:t>ИмяМассива.</a:t>
            </a:r>
            <a:r>
              <a:rPr lang="ru-RU" b="1" dirty="0" err="1"/>
              <a:t>Count</a:t>
            </a:r>
            <a:r>
              <a:rPr lang="ru-RU" dirty="0"/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Такой же результат дает Имя </a:t>
            </a:r>
            <a:r>
              <a:rPr lang="ru-RU" dirty="0" err="1"/>
              <a:t>Массива.</a:t>
            </a:r>
            <a:r>
              <a:rPr lang="ru-RU" b="1" dirty="0" err="1"/>
              <a:t>Length</a:t>
            </a:r>
            <a:r>
              <a:rPr lang="ru-RU" dirty="0"/>
              <a:t>.</a:t>
            </a:r>
          </a:p>
        </p:txBody>
      </p:sp>
      <p:graphicFrame>
        <p:nvGraphicFramePr>
          <p:cNvPr id="8" name="Таблица 7">
            <a:extLst>
              <a:ext uri="{FF2B5EF4-FFF2-40B4-BE49-F238E27FC236}">
                <a16:creationId xmlns:a16="http://schemas.microsoft.com/office/drawing/2014/main" id="{DD35B304-2374-4EA7-BF29-CF540DC127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887079"/>
              </p:ext>
            </p:extLst>
          </p:nvPr>
        </p:nvGraphicFramePr>
        <p:xfrm>
          <a:off x="838198" y="2077816"/>
          <a:ext cx="8996265" cy="3749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996265">
                  <a:extLst>
                    <a:ext uri="{9D8B030D-6E8A-4147-A177-3AD203B41FA5}">
                      <a16:colId xmlns:a16="http://schemas.microsoft.com/office/drawing/2014/main" val="29924691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begin</a:t>
                      </a:r>
                    </a:p>
                    <a:p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var 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a: </a:t>
                      </a: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array of </a:t>
                      </a:r>
                      <a:r>
                        <a:rPr lang="en-US" sz="18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integer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ru-RU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</a:p>
                    <a:p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8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SetLength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(a, </a:t>
                      </a:r>
                      <a:r>
                        <a:rPr lang="en-US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5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pt-BR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(a[</a:t>
                      </a:r>
                      <a:r>
                        <a:rPr lang="pt-BR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</a:t>
                      </a:r>
                      <a:r>
                        <a:rPr lang="pt-BR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], a[</a:t>
                      </a:r>
                      <a:r>
                        <a:rPr lang="pt-BR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</a:t>
                      </a:r>
                      <a:r>
                        <a:rPr lang="pt-BR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], a[</a:t>
                      </a:r>
                      <a:r>
                        <a:rPr lang="pt-BR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2</a:t>
                      </a:r>
                      <a:r>
                        <a:rPr lang="pt-BR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], a[</a:t>
                      </a:r>
                      <a:r>
                        <a:rPr lang="pt-BR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3</a:t>
                      </a:r>
                      <a:r>
                        <a:rPr lang="pt-BR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], a[</a:t>
                      </a:r>
                      <a:r>
                        <a:rPr lang="pt-BR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4</a:t>
                      </a:r>
                      <a:r>
                        <a:rPr lang="pt-BR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]) := (</a:t>
                      </a:r>
                      <a:r>
                        <a:rPr lang="pt-BR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10</a:t>
                      </a:r>
                      <a:r>
                        <a:rPr lang="pt-BR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pt-BR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11</a:t>
                      </a:r>
                      <a:r>
                        <a:rPr lang="pt-BR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pt-BR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12</a:t>
                      </a:r>
                      <a:r>
                        <a:rPr lang="pt-BR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pt-BR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13</a:t>
                      </a:r>
                      <a:r>
                        <a:rPr lang="pt-BR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pt-BR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14</a:t>
                      </a:r>
                      <a:r>
                        <a:rPr lang="pt-BR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8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a.Count.Println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ru-RU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</a:p>
                    <a:p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8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SetLength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(a, </a:t>
                      </a:r>
                      <a:r>
                        <a:rPr lang="en-US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7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a[</a:t>
                      </a:r>
                      <a:r>
                        <a:rPr lang="en-US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6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] := </a:t>
                      </a:r>
                      <a:r>
                        <a:rPr lang="en-US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16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8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a.Length.Println</a:t>
                      </a:r>
                      <a:endParaRPr lang="en-US" sz="180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.</a:t>
                      </a:r>
                      <a:endParaRPr lang="ru-RU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9429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1800" dirty="0">
                          <a:latin typeface="Courier New" panose="02070309020205020404" pitchFamily="49" charset="0"/>
                        </a:rPr>
                        <a:t>5 </a:t>
                      </a:r>
                    </a:p>
                    <a:p>
                      <a:r>
                        <a:rPr lang="ru-RU" sz="1800" dirty="0">
                          <a:latin typeface="Courier New" panose="02070309020205020404" pitchFamily="49" charset="0"/>
                        </a:rPr>
                        <a:t>7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93365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948523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tx1"/>
                </a:solidFill>
              </a:rPr>
              <a:t>ГЕНЕРАТОРЫ ДИНАМИЧЕСКИХ МАССИВОВ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F38EC2B3-7380-415F-8053-710BA4586384}"/>
              </a:ext>
            </a:extLst>
          </p:cNvPr>
          <p:cNvSpPr/>
          <p:nvPr/>
        </p:nvSpPr>
        <p:spPr>
          <a:xfrm>
            <a:off x="838199" y="1051126"/>
            <a:ext cx="899626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/>
              <a:t>Функция </a:t>
            </a:r>
            <a:r>
              <a:rPr lang="ru-RU" dirty="0" err="1"/>
              <a:t>Arr</a:t>
            </a:r>
            <a:r>
              <a:rPr lang="ru-RU" dirty="0"/>
              <a:t>( ) создает динамический массив из значений, заданных в качестве аргументов, поэтому все описание массива сводится лишь к указанию ключевого слова </a:t>
            </a:r>
            <a:r>
              <a:rPr lang="ru-RU" b="1" dirty="0" err="1"/>
              <a:t>var</a:t>
            </a:r>
            <a:r>
              <a:rPr lang="ru-RU" dirty="0"/>
              <a:t>.</a:t>
            </a:r>
          </a:p>
        </p:txBody>
      </p:sp>
      <p:graphicFrame>
        <p:nvGraphicFramePr>
          <p:cNvPr id="8" name="Таблица 7">
            <a:extLst>
              <a:ext uri="{FF2B5EF4-FFF2-40B4-BE49-F238E27FC236}">
                <a16:creationId xmlns:a16="http://schemas.microsoft.com/office/drawing/2014/main" id="{DD35B304-2374-4EA7-BF29-CF540DC127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970194"/>
              </p:ext>
            </p:extLst>
          </p:nvPr>
        </p:nvGraphicFramePr>
        <p:xfrm>
          <a:off x="838198" y="2231785"/>
          <a:ext cx="8996265" cy="2651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996265">
                  <a:extLst>
                    <a:ext uri="{9D8B030D-6E8A-4147-A177-3AD203B41FA5}">
                      <a16:colId xmlns:a16="http://schemas.microsoft.com/office/drawing/2014/main" val="29924691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begin</a:t>
                      </a:r>
                    </a:p>
                    <a:p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var 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 := </a:t>
                      </a:r>
                      <a:r>
                        <a:rPr lang="en-US" sz="18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en-US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2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en-US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3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en-US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4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en-US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5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en-US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6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en-US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7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8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a.Println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ru-RU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</a:p>
                    <a:p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var 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 := </a:t>
                      </a:r>
                      <a:r>
                        <a:rPr lang="en-US" sz="18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3.5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-</a:t>
                      </a:r>
                      <a:r>
                        <a:rPr lang="en-US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2.7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en-US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0.0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en-US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13.9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8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b.Println</a:t>
                      </a:r>
                      <a:endParaRPr lang="en-US" sz="180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.</a:t>
                      </a:r>
                      <a:endParaRPr lang="ru-RU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9429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1800" dirty="0">
                          <a:latin typeface="Courier New" panose="02070309020205020404" pitchFamily="49" charset="0"/>
                        </a:rPr>
                        <a:t>1 2 3 4 5 6 7</a:t>
                      </a:r>
                    </a:p>
                    <a:p>
                      <a:r>
                        <a:rPr lang="ru-RU" sz="1800" dirty="0">
                          <a:latin typeface="Courier New" panose="02070309020205020404" pitchFamily="49" charset="0"/>
                        </a:rPr>
                        <a:t>3.5 -2.7 0 13.9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93365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57333805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ТПУ">
      <a:dk1>
        <a:sysClr val="windowText" lastClr="000000"/>
      </a:dk1>
      <a:lt1>
        <a:sysClr val="window" lastClr="FFFFFF"/>
      </a:lt1>
      <a:dk2>
        <a:srgbClr val="323F4F"/>
      </a:dk2>
      <a:lt2>
        <a:srgbClr val="E7E6E6"/>
      </a:lt2>
      <a:accent1>
        <a:srgbClr val="80BF44"/>
      </a:accent1>
      <a:accent2>
        <a:srgbClr val="209740"/>
      </a:accent2>
      <a:accent3>
        <a:srgbClr val="1768B0"/>
      </a:accent3>
      <a:accent4>
        <a:srgbClr val="B2D88E"/>
      </a:accent4>
      <a:accent5>
        <a:srgbClr val="5F9031"/>
      </a:accent5>
      <a:accent6>
        <a:srgbClr val="59A5E9"/>
      </a:accent6>
      <a:hlink>
        <a:srgbClr val="1768B0"/>
      </a:hlink>
      <a:folHlink>
        <a:srgbClr val="954F72"/>
      </a:folHlink>
    </a:clrScheme>
    <a:fontScheme name="Другая 1">
      <a:majorFont>
        <a:latin typeface="Calibri "/>
        <a:ea typeface=""/>
        <a:cs typeface=""/>
      </a:majorFont>
      <a:minorFont>
        <a:latin typeface="Calibri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10196</TotalTime>
  <Words>2650</Words>
  <Application>Microsoft Office PowerPoint</Application>
  <PresentationFormat>Широкоэкранный</PresentationFormat>
  <Paragraphs>350</Paragraphs>
  <Slides>26</Slides>
  <Notes>0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26</vt:i4>
      </vt:variant>
    </vt:vector>
  </HeadingPairs>
  <TitlesOfParts>
    <vt:vector size="35" baseType="lpstr">
      <vt:lpstr>Arial</vt:lpstr>
      <vt:lpstr>Calibri</vt:lpstr>
      <vt:lpstr>Cambria Math</vt:lpstr>
      <vt:lpstr>Courier New</vt:lpstr>
      <vt:lpstr>PFBeauSansPro-Bold</vt:lpstr>
      <vt:lpstr>Times New Roman</vt:lpstr>
      <vt:lpstr>Wingdings</vt:lpstr>
      <vt:lpstr>Тема Office</vt:lpstr>
      <vt:lpstr>Equation</vt:lpstr>
      <vt:lpstr>Углубленный курс информатики</vt:lpstr>
      <vt:lpstr>МАССИВЫ</vt:lpstr>
      <vt:lpstr>СТАТИЧЕСКИЕ МАССИВЫ</vt:lpstr>
      <vt:lpstr>СТАТИЧЕСКИЕ МАССИВЫ</vt:lpstr>
      <vt:lpstr>ДИНАМИЧЕСКИЕ МАССИВЫ</vt:lpstr>
      <vt:lpstr>ДИНАМИЧЕСКИЕ МАССИВЫ</vt:lpstr>
      <vt:lpstr>ДИНАМИЧЕСКИЕ МАССИВЫ</vt:lpstr>
      <vt:lpstr>ДИНАМИЧЕСКИЕ МАССИВЫ</vt:lpstr>
      <vt:lpstr>ГЕНЕРАТОРЫ ДИНАМИЧЕСКИХ МАССИВОВ</vt:lpstr>
      <vt:lpstr>ГЕНЕРАТОРЫ ДИНАМИЧЕСКИХ МАССИВОВ</vt:lpstr>
      <vt:lpstr>ГЕНЕРАТОРЫ ДИНАМИЧЕСКИХ МАССИВОВ</vt:lpstr>
      <vt:lpstr>ВВОД ЭЛЕМЕНТОВ МАССИВА С КЛАВИАТУРЫ</vt:lpstr>
      <vt:lpstr>ОПЕРАЦИИ СО ВСЕМИ ЭЛЕМЕНТАМИ МАССИВА</vt:lpstr>
      <vt:lpstr>ПЕРЕБОР ЭЛЕМЕНТОВ МАССИВА В ЦИКЛЕ</vt:lpstr>
      <vt:lpstr>МАКСИМУМ, МИНИМУМ, СУММА, ПРОИЗВЕДЕНИЕ И СРЕДНЕЕ</vt:lpstr>
      <vt:lpstr>МАКСИМУМ, МИНИМУМ, СУММА, ПРОИЗВЕДЕНИЕ И СРЕДНЕЕ</vt:lpstr>
      <vt:lpstr>МАКСИМУМ, МИНИМУМ, СУММА, ПРОИЗВЕДЕНИЕ И СРЕДНЕЕ</vt:lpstr>
      <vt:lpstr>Пример 1</vt:lpstr>
      <vt:lpstr>Пример 2</vt:lpstr>
      <vt:lpstr>Пример 3</vt:lpstr>
      <vt:lpstr>Пример 3</vt:lpstr>
      <vt:lpstr>Задание 1</vt:lpstr>
      <vt:lpstr>Задание 2</vt:lpstr>
      <vt:lpstr>Задание 3</vt:lpstr>
      <vt:lpstr>Задание 4</vt:lpstr>
      <vt:lpstr>КОНТАКТНАЯ ИНФОРМАЦИЯ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Тришкина Екатерина Андреевна</dc:creator>
  <cp:lastModifiedBy>Вячеслав Чузлов</cp:lastModifiedBy>
  <cp:revision>251</cp:revision>
  <dcterms:created xsi:type="dcterms:W3CDTF">2020-11-19T09:51:55Z</dcterms:created>
  <dcterms:modified xsi:type="dcterms:W3CDTF">2021-02-28T13:43:13Z</dcterms:modified>
</cp:coreProperties>
</file>